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8"/>
  </p:notesMasterIdLst>
  <p:sldIdLst>
    <p:sldId id="256" r:id="rId2"/>
    <p:sldId id="463" r:id="rId3"/>
    <p:sldId id="514" r:id="rId4"/>
    <p:sldId id="515" r:id="rId5"/>
    <p:sldId id="460" r:id="rId6"/>
    <p:sldId id="510" r:id="rId7"/>
    <p:sldId id="512" r:id="rId8"/>
    <p:sldId id="462" r:id="rId9"/>
    <p:sldId id="511" r:id="rId10"/>
    <p:sldId id="508" r:id="rId11"/>
    <p:sldId id="509" r:id="rId12"/>
    <p:sldId id="507" r:id="rId13"/>
    <p:sldId id="358" r:id="rId14"/>
    <p:sldId id="264" r:id="rId15"/>
    <p:sldId id="398" r:id="rId16"/>
    <p:sldId id="392" r:id="rId17"/>
    <p:sldId id="391" r:id="rId18"/>
    <p:sldId id="517" r:id="rId19"/>
    <p:sldId id="399" r:id="rId20"/>
    <p:sldId id="516" r:id="rId21"/>
    <p:sldId id="361" r:id="rId22"/>
    <p:sldId id="419" r:id="rId23"/>
    <p:sldId id="364" r:id="rId24"/>
    <p:sldId id="420" r:id="rId25"/>
    <p:sldId id="400" r:id="rId26"/>
    <p:sldId id="418" r:id="rId27"/>
    <p:sldId id="518" r:id="rId28"/>
    <p:sldId id="477" r:id="rId29"/>
    <p:sldId id="482" r:id="rId30"/>
    <p:sldId id="479" r:id="rId31"/>
    <p:sldId id="519" r:id="rId32"/>
    <p:sldId id="366" r:id="rId33"/>
    <p:sldId id="431" r:id="rId34"/>
    <p:sldId id="481" r:id="rId35"/>
    <p:sldId id="476" r:id="rId36"/>
    <p:sldId id="456"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14" autoAdjust="0"/>
    <p:restoredTop sz="94667" autoAdjust="0"/>
  </p:normalViewPr>
  <p:slideViewPr>
    <p:cSldViewPr>
      <p:cViewPr>
        <p:scale>
          <a:sx n="66" d="100"/>
          <a:sy n="66" d="100"/>
        </p:scale>
        <p:origin x="-1494"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36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036A8BA-4F86-4171-B3E4-CFC7FE5503A6}" type="slidenum">
              <a:rPr lang="en-US"/>
              <a:pPr>
                <a:defRPr/>
              </a:pPr>
              <a:t>‹#›</a:t>
            </a:fld>
            <a:endParaRPr lang="en-US"/>
          </a:p>
        </p:txBody>
      </p:sp>
    </p:spTree>
    <p:extLst>
      <p:ext uri="{BB962C8B-B14F-4D97-AF65-F5344CB8AC3E}">
        <p14:creationId xmlns:p14="http://schemas.microsoft.com/office/powerpoint/2010/main" val="861972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AC913AD4-611D-4982-B867-A04C6F66CE60}" type="slidenum">
              <a:rPr lang="en-US" smtClean="0">
                <a:latin typeface="Arial" charset="0"/>
              </a:rPr>
              <a:pPr eaLnBrk="1" hangingPunct="1"/>
              <a:t>1</a:t>
            </a:fld>
            <a:endParaRPr lang="en-US"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B1BC30D8-1D29-493B-AD38-6A7FC7168A34}" type="slidenum">
              <a:rPr lang="en-US" smtClean="0">
                <a:latin typeface="Arial" charset="0"/>
              </a:rPr>
              <a:pPr eaLnBrk="1" hangingPunct="1"/>
              <a:t>19</a:t>
            </a:fld>
            <a:endParaRPr lang="en-US"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D9906FE4-771F-4517-BF5B-2CFDF4290EF1}" type="slidenum">
              <a:rPr lang="en-US" smtClean="0">
                <a:latin typeface="Arial" charset="0"/>
              </a:rPr>
              <a:pPr eaLnBrk="1" hangingPunct="1"/>
              <a:t>21</a:t>
            </a:fld>
            <a:endParaRPr lang="en-US"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85B4D463-3256-47B9-93BC-2D6292706DB7}" type="slidenum">
              <a:rPr lang="en-US" smtClean="0">
                <a:latin typeface="Arial" charset="0"/>
              </a:rPr>
              <a:pPr eaLnBrk="1" hangingPunct="1"/>
              <a:t>22</a:t>
            </a:fld>
            <a:endParaRPr lang="en-US" smtClean="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535FAB5E-CC91-4511-A4A7-28D0EA63E290}" type="slidenum">
              <a:rPr lang="en-US" smtClean="0">
                <a:latin typeface="Arial" charset="0"/>
              </a:rPr>
              <a:pPr eaLnBrk="1" hangingPunct="1"/>
              <a:t>23</a:t>
            </a:fld>
            <a:endParaRPr lang="en-US"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559CDBD-CC15-4833-A5ED-689B371021D5}" type="slidenum">
              <a:rPr lang="en-US" smtClean="0">
                <a:latin typeface="Arial" charset="0"/>
              </a:rPr>
              <a:pPr eaLnBrk="1" hangingPunct="1"/>
              <a:t>24</a:t>
            </a:fld>
            <a:endParaRPr lang="en-US" smtClean="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01797F0E-0823-433B-B0F7-3798CD3BEF73}" type="slidenum">
              <a:rPr lang="en-US" smtClean="0">
                <a:latin typeface="Arial" charset="0"/>
              </a:rPr>
              <a:pPr eaLnBrk="1" hangingPunct="1"/>
              <a:t>25</a:t>
            </a:fld>
            <a:endParaRPr lang="en-US"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E5058EB3-7A48-43C4-8EBA-7B7A002C8477}" type="slidenum">
              <a:rPr lang="en-US" smtClean="0">
                <a:latin typeface="Arial" charset="0"/>
              </a:rPr>
              <a:pPr eaLnBrk="1" hangingPunct="1"/>
              <a:t>26</a:t>
            </a:fld>
            <a:endParaRPr lang="en-US"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5F2238D-D96D-4BF4-93D6-70703F5F1234}" type="slidenum">
              <a:rPr lang="en-US" smtClean="0">
                <a:latin typeface="Arial" charset="0"/>
              </a:rPr>
              <a:pPr eaLnBrk="1" hangingPunct="1"/>
              <a:t>28</a:t>
            </a:fld>
            <a:endParaRPr lang="en-US" smtClean="0">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4DEF1D01-0DB3-43EA-B698-20EF5CBC1980}" type="slidenum">
              <a:rPr lang="en-US" smtClean="0">
                <a:latin typeface="Arial" charset="0"/>
              </a:rPr>
              <a:pPr eaLnBrk="1" hangingPunct="1"/>
              <a:t>29</a:t>
            </a:fld>
            <a:endParaRPr lang="en-US" smtClean="0">
              <a:latin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EC565D94-4933-411C-8313-72BEB73D731B}" type="slidenum">
              <a:rPr lang="en-US" smtClean="0">
                <a:latin typeface="Arial" charset="0"/>
              </a:rPr>
              <a:pPr eaLnBrk="1" hangingPunct="1"/>
              <a:t>30</a:t>
            </a:fld>
            <a:endParaRPr lang="en-US" smtClean="0">
              <a:latin typeface="Arial"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B5C8716-3B06-4343-AAD7-502397D7E722}" type="slidenum">
              <a:rPr lang="en-US" smtClean="0">
                <a:latin typeface="Arial" charset="0"/>
              </a:rPr>
              <a:pPr eaLnBrk="1" hangingPunct="1"/>
              <a:t>2</a:t>
            </a:fld>
            <a:endParaRPr lang="en-US"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7B353155-7A49-4F50-AD12-5852119B3D1A}" type="slidenum">
              <a:rPr lang="en-US" smtClean="0">
                <a:latin typeface="Arial" charset="0"/>
              </a:rPr>
              <a:pPr eaLnBrk="1" hangingPunct="1"/>
              <a:t>32</a:t>
            </a:fld>
            <a:endParaRPr lang="en-US"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B1A1C1EA-AFAB-40B0-88DE-54BCCD799481}" type="slidenum">
              <a:rPr lang="en-US" smtClean="0">
                <a:latin typeface="Arial" charset="0"/>
              </a:rPr>
              <a:pPr eaLnBrk="1" hangingPunct="1"/>
              <a:t>33</a:t>
            </a:fld>
            <a:endParaRPr lang="en-US"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EE1FE690-9455-444F-A150-ABB3D22958C9}" type="slidenum">
              <a:rPr lang="en-US" smtClean="0">
                <a:latin typeface="Arial" charset="0"/>
              </a:rPr>
              <a:pPr eaLnBrk="1" hangingPunct="1"/>
              <a:t>34</a:t>
            </a:fld>
            <a:endParaRPr lang="en-US" smtClean="0">
              <a:latin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20740BD6-2184-4A63-A401-D0E527E8E8ED}" type="slidenum">
              <a:rPr lang="en-US" smtClean="0">
                <a:latin typeface="Arial" charset="0"/>
              </a:rPr>
              <a:pPr eaLnBrk="1" hangingPunct="1"/>
              <a:t>35</a:t>
            </a:fld>
            <a:endParaRPr lang="en-US"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B5E21913-E673-4072-AA50-F5BCD27FF16C}" type="slidenum">
              <a:rPr lang="en-US" smtClean="0">
                <a:latin typeface="Arial" charset="0"/>
              </a:rPr>
              <a:pPr eaLnBrk="1" hangingPunct="1"/>
              <a:t>36</a:t>
            </a:fld>
            <a:endParaRPr lang="en-US" smtClean="0">
              <a:latin typeface="Arial"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40C61578-6F57-46BA-884E-2424739D634F}" type="slidenum">
              <a:rPr lang="en-US" smtClean="0">
                <a:latin typeface="Arial" charset="0"/>
              </a:rPr>
              <a:pPr eaLnBrk="1" hangingPunct="1"/>
              <a:t>5</a:t>
            </a:fld>
            <a:endParaRPr lang="en-US" smtClean="0">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8224A9C8-E95E-45D9-B931-41CE9914D5FF}" type="slidenum">
              <a:rPr lang="en-US" smtClean="0">
                <a:latin typeface="Arial" charset="0"/>
              </a:rPr>
              <a:pPr eaLnBrk="1" hangingPunct="1"/>
              <a:t>8</a:t>
            </a:fld>
            <a:endParaRPr lang="en-US"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918C58C1-EF18-439B-83F1-EFEDCDA45B24}" type="slidenum">
              <a:rPr lang="en-US" smtClean="0">
                <a:latin typeface="Arial" charset="0"/>
              </a:rPr>
              <a:pPr eaLnBrk="1" hangingPunct="1"/>
              <a:t>13</a:t>
            </a:fld>
            <a:endParaRPr lang="en-US" smtClean="0">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A8BEAD17-3E4C-4D30-93AF-16D075828040}" type="slidenum">
              <a:rPr lang="en-US" smtClean="0">
                <a:latin typeface="Arial" charset="0"/>
              </a:rPr>
              <a:pPr eaLnBrk="1" hangingPunct="1"/>
              <a:t>14</a:t>
            </a:fld>
            <a:endParaRPr lang="en-US" smtClean="0">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9A8AFC5-F7FC-4AAE-B3C1-0EA568E04693}" type="slidenum">
              <a:rPr lang="en-US" smtClean="0">
                <a:latin typeface="Arial" charset="0"/>
              </a:rPr>
              <a:pPr eaLnBrk="1" hangingPunct="1"/>
              <a:t>15</a:t>
            </a:fld>
            <a:endParaRPr lang="en-US" smtClean="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A08B84F-C381-42C5-BFBC-E0458BFA93FC}" type="slidenum">
              <a:rPr lang="en-US" smtClean="0">
                <a:latin typeface="Arial" charset="0"/>
              </a:rPr>
              <a:pPr eaLnBrk="1" hangingPunct="1"/>
              <a:t>16</a:t>
            </a:fld>
            <a:endParaRPr lang="en-US"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9AA7A9F-3E39-4612-9BCE-63608181CE0D}" type="slidenum">
              <a:rPr lang="en-US" smtClean="0">
                <a:latin typeface="Arial" charset="0"/>
              </a:rPr>
              <a:pPr eaLnBrk="1" hangingPunct="1"/>
              <a:t>17</a:t>
            </a:fld>
            <a:endParaRPr lang="en-US"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0530"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1505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A1C4F6-A982-4329-8A6F-1C8420472D53}" type="slidenum">
              <a:rPr lang="en-US"/>
              <a:pPr>
                <a:defRPr/>
              </a:pPr>
              <a:t>‹#›</a:t>
            </a:fld>
            <a:endParaRPr lang="en-US"/>
          </a:p>
        </p:txBody>
      </p:sp>
    </p:spTree>
    <p:extLst>
      <p:ext uri="{BB962C8B-B14F-4D97-AF65-F5344CB8AC3E}">
        <p14:creationId xmlns:p14="http://schemas.microsoft.com/office/powerpoint/2010/main" val="1905703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6AABE7-8551-4746-A3DC-8F99DCABACB9}" type="slidenum">
              <a:rPr lang="en-US"/>
              <a:pPr>
                <a:defRPr/>
              </a:pPr>
              <a:t>‹#›</a:t>
            </a:fld>
            <a:endParaRPr lang="en-US"/>
          </a:p>
        </p:txBody>
      </p:sp>
    </p:spTree>
    <p:extLst>
      <p:ext uri="{BB962C8B-B14F-4D97-AF65-F5344CB8AC3E}">
        <p14:creationId xmlns:p14="http://schemas.microsoft.com/office/powerpoint/2010/main" val="3008558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B9C28D-52A3-47D7-80B0-9F398218D8A6}" type="slidenum">
              <a:rPr lang="en-US"/>
              <a:pPr>
                <a:defRPr/>
              </a:pPr>
              <a:t>‹#›</a:t>
            </a:fld>
            <a:endParaRPr lang="en-US"/>
          </a:p>
        </p:txBody>
      </p:sp>
    </p:spTree>
    <p:extLst>
      <p:ext uri="{BB962C8B-B14F-4D97-AF65-F5344CB8AC3E}">
        <p14:creationId xmlns:p14="http://schemas.microsoft.com/office/powerpoint/2010/main" val="3963057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812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AA116C-CC84-4B96-86EF-2B93183ABA73}" type="slidenum">
              <a:rPr lang="en-US"/>
              <a:pPr>
                <a:defRPr/>
              </a:pPr>
              <a:t>‹#›</a:t>
            </a:fld>
            <a:endParaRPr lang="en-US"/>
          </a:p>
        </p:txBody>
      </p:sp>
    </p:spTree>
    <p:extLst>
      <p:ext uri="{BB962C8B-B14F-4D97-AF65-F5344CB8AC3E}">
        <p14:creationId xmlns:p14="http://schemas.microsoft.com/office/powerpoint/2010/main" val="1664111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29E05F-82B4-4787-B4EE-7D4EA8F9E01D}" type="slidenum">
              <a:rPr lang="en-US"/>
              <a:pPr>
                <a:defRPr/>
              </a:pPr>
              <a:t>‹#›</a:t>
            </a:fld>
            <a:endParaRPr lang="en-US"/>
          </a:p>
        </p:txBody>
      </p:sp>
    </p:spTree>
    <p:extLst>
      <p:ext uri="{BB962C8B-B14F-4D97-AF65-F5344CB8AC3E}">
        <p14:creationId xmlns:p14="http://schemas.microsoft.com/office/powerpoint/2010/main" val="4084349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1148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AD17AE-F06A-4EE3-BC7D-01C359A00003}" type="slidenum">
              <a:rPr lang="en-US"/>
              <a:pPr>
                <a:defRPr/>
              </a:pPr>
              <a:t>‹#›</a:t>
            </a:fld>
            <a:endParaRPr lang="en-US"/>
          </a:p>
        </p:txBody>
      </p:sp>
    </p:spTree>
    <p:extLst>
      <p:ext uri="{BB962C8B-B14F-4D97-AF65-F5344CB8AC3E}">
        <p14:creationId xmlns:p14="http://schemas.microsoft.com/office/powerpoint/2010/main" val="1198221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E7D1D5-778F-4F4A-8EEA-84CD680C1ACE}" type="slidenum">
              <a:rPr lang="en-US"/>
              <a:pPr>
                <a:defRPr/>
              </a:pPr>
              <a:t>‹#›</a:t>
            </a:fld>
            <a:endParaRPr lang="en-US"/>
          </a:p>
        </p:txBody>
      </p:sp>
    </p:spTree>
    <p:extLst>
      <p:ext uri="{BB962C8B-B14F-4D97-AF65-F5344CB8AC3E}">
        <p14:creationId xmlns:p14="http://schemas.microsoft.com/office/powerpoint/2010/main" val="889472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9907A7-C254-4086-A1BB-225F5D9639C1}" type="slidenum">
              <a:rPr lang="en-US"/>
              <a:pPr>
                <a:defRPr/>
              </a:pPr>
              <a:t>‹#›</a:t>
            </a:fld>
            <a:endParaRPr lang="en-US"/>
          </a:p>
        </p:txBody>
      </p:sp>
    </p:spTree>
    <p:extLst>
      <p:ext uri="{BB962C8B-B14F-4D97-AF65-F5344CB8AC3E}">
        <p14:creationId xmlns:p14="http://schemas.microsoft.com/office/powerpoint/2010/main" val="1288323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FDBAA7-BAA4-4742-9F2E-559DE7755AAD}" type="slidenum">
              <a:rPr lang="en-US"/>
              <a:pPr>
                <a:defRPr/>
              </a:pPr>
              <a:t>‹#›</a:t>
            </a:fld>
            <a:endParaRPr lang="en-US"/>
          </a:p>
        </p:txBody>
      </p:sp>
    </p:spTree>
    <p:extLst>
      <p:ext uri="{BB962C8B-B14F-4D97-AF65-F5344CB8AC3E}">
        <p14:creationId xmlns:p14="http://schemas.microsoft.com/office/powerpoint/2010/main" val="246261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8AEDCF-AB87-4368-9518-01BBACA7957B}" type="slidenum">
              <a:rPr lang="en-US"/>
              <a:pPr>
                <a:defRPr/>
              </a:pPr>
              <a:t>‹#›</a:t>
            </a:fld>
            <a:endParaRPr lang="en-US"/>
          </a:p>
        </p:txBody>
      </p:sp>
    </p:spTree>
    <p:extLst>
      <p:ext uri="{BB962C8B-B14F-4D97-AF65-F5344CB8AC3E}">
        <p14:creationId xmlns:p14="http://schemas.microsoft.com/office/powerpoint/2010/main" val="127535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D73330-26E1-40A7-98A1-BB853BCF2CF3}" type="slidenum">
              <a:rPr lang="en-US"/>
              <a:pPr>
                <a:defRPr/>
              </a:pPr>
              <a:t>‹#›</a:t>
            </a:fld>
            <a:endParaRPr lang="en-US"/>
          </a:p>
        </p:txBody>
      </p:sp>
    </p:spTree>
    <p:extLst>
      <p:ext uri="{BB962C8B-B14F-4D97-AF65-F5344CB8AC3E}">
        <p14:creationId xmlns:p14="http://schemas.microsoft.com/office/powerpoint/2010/main" val="3049248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B37F1-7DD2-425F-82D5-D39A5356ED7F}" type="slidenum">
              <a:rPr lang="en-US"/>
              <a:pPr>
                <a:defRPr/>
              </a:pPr>
              <a:t>‹#›</a:t>
            </a:fld>
            <a:endParaRPr lang="en-US"/>
          </a:p>
        </p:txBody>
      </p:sp>
    </p:spTree>
    <p:extLst>
      <p:ext uri="{BB962C8B-B14F-4D97-AF65-F5344CB8AC3E}">
        <p14:creationId xmlns:p14="http://schemas.microsoft.com/office/powerpoint/2010/main" val="2667449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C08994-507C-4520-A037-26D6B4CE88C6}" type="slidenum">
              <a:rPr lang="en-US"/>
              <a:pPr>
                <a:defRPr/>
              </a:pPr>
              <a:t>‹#›</a:t>
            </a:fld>
            <a:endParaRPr lang="en-US"/>
          </a:p>
        </p:txBody>
      </p:sp>
    </p:spTree>
    <p:extLst>
      <p:ext uri="{BB962C8B-B14F-4D97-AF65-F5344CB8AC3E}">
        <p14:creationId xmlns:p14="http://schemas.microsoft.com/office/powerpoint/2010/main" val="1306219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237C77-D50F-46B4-A31F-10D3E4B07203}" type="slidenum">
              <a:rPr lang="en-US"/>
              <a:pPr>
                <a:defRPr/>
              </a:pPr>
              <a:t>‹#›</a:t>
            </a:fld>
            <a:endParaRPr lang="en-US"/>
          </a:p>
        </p:txBody>
      </p:sp>
    </p:spTree>
    <p:extLst>
      <p:ext uri="{BB962C8B-B14F-4D97-AF65-F5344CB8AC3E}">
        <p14:creationId xmlns:p14="http://schemas.microsoft.com/office/powerpoint/2010/main" val="63367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6323E2-474D-48C1-9B3D-9A522B878E82}" type="slidenum">
              <a:rPr lang="en-US"/>
              <a:pPr>
                <a:defRPr/>
              </a:pPr>
              <a:t>‹#›</a:t>
            </a:fld>
            <a:endParaRPr lang="en-US"/>
          </a:p>
        </p:txBody>
      </p:sp>
    </p:spTree>
    <p:extLst>
      <p:ext uri="{BB962C8B-B14F-4D97-AF65-F5344CB8AC3E}">
        <p14:creationId xmlns:p14="http://schemas.microsoft.com/office/powerpoint/2010/main" val="293756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D84F41-F449-4D0A-B36C-356B3F18FE39}" type="slidenum">
              <a:rPr lang="en-US"/>
              <a:pPr>
                <a:defRPr/>
              </a:pPr>
              <a:t>‹#›</a:t>
            </a:fld>
            <a:endParaRPr lang="en-US"/>
          </a:p>
        </p:txBody>
      </p:sp>
    </p:spTree>
    <p:extLst>
      <p:ext uri="{BB962C8B-B14F-4D97-AF65-F5344CB8AC3E}">
        <p14:creationId xmlns:p14="http://schemas.microsoft.com/office/powerpoint/2010/main" val="147385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50A1B3-E30C-40B4-AD37-CF1B462330F9}" type="slidenum">
              <a:rPr lang="en-US"/>
              <a:pPr>
                <a:defRPr/>
              </a:pPr>
              <a:t>‹#›</a:t>
            </a:fld>
            <a:endParaRPr lang="en-US"/>
          </a:p>
        </p:txBody>
      </p:sp>
    </p:spTree>
    <p:extLst>
      <p:ext uri="{BB962C8B-B14F-4D97-AF65-F5344CB8AC3E}">
        <p14:creationId xmlns:p14="http://schemas.microsoft.com/office/powerpoint/2010/main" val="132528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F1800"/>
            </a:gs>
            <a:gs pos="100000">
              <a:srgbClr val="663300"/>
            </a:gs>
          </a:gsLst>
          <a:lin ang="5400000" scaled="1"/>
        </a:gra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9507"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95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1495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en-US"/>
          </a:p>
        </p:txBody>
      </p:sp>
      <p:sp>
        <p:nvSpPr>
          <p:cNvPr id="1495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DC61C3D2-E811-4CF8-8B0C-A7CB0B4D957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fo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2.jpeg"/><Relationship Id="rId5" Type="http://schemas.microsoft.com/office/2007/relationships/hdphoto" Target="../media/hdphoto6.wdp"/><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10.wdp"/><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5562600" y="381000"/>
            <a:ext cx="3124200" cy="6248400"/>
          </a:xfrm>
        </p:spPr>
        <p:txBody>
          <a:bodyPr/>
          <a:lstStyle/>
          <a:p>
            <a:pPr eaLnBrk="1" hangingPunct="1">
              <a:defRPr/>
            </a:pPr>
            <a:r>
              <a:rPr lang="en-US" sz="4000" b="1" i="1" dirty="0" smtClean="0"/>
              <a:t>Our Brothers and Sisters</a:t>
            </a:r>
            <a:br>
              <a:rPr lang="en-US" sz="4000" b="1" i="1" dirty="0" smtClean="0"/>
            </a:br>
            <a:r>
              <a:rPr lang="en-US" sz="4000" b="1" i="1" dirty="0" smtClean="0"/>
              <a:t>in </a:t>
            </a:r>
            <a:br>
              <a:rPr lang="en-US" sz="4000" b="1" i="1" dirty="0" smtClean="0"/>
            </a:br>
            <a:r>
              <a:rPr lang="en-US" sz="4000" b="1" i="1" dirty="0" smtClean="0"/>
              <a:t>El Salvador</a:t>
            </a:r>
          </a:p>
        </p:txBody>
      </p:sp>
      <p:pic>
        <p:nvPicPr>
          <p:cNvPr id="20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457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57200" y="304800"/>
            <a:ext cx="7772400" cy="1219200"/>
          </a:xfrm>
        </p:spPr>
        <p:txBody>
          <a:bodyPr/>
          <a:lstStyle/>
          <a:p>
            <a:pPr algn="l">
              <a:defRPr/>
            </a:pPr>
            <a:r>
              <a:rPr lang="en-US" dirty="0" smtClean="0"/>
              <a:t>The Land</a:t>
            </a:r>
            <a:endParaRPr lang="en-US" dirty="0"/>
          </a:p>
        </p:txBody>
      </p:sp>
      <p:sp>
        <p:nvSpPr>
          <p:cNvPr id="3" name="Subtitle 2"/>
          <p:cNvSpPr>
            <a:spLocks noGrp="1"/>
          </p:cNvSpPr>
          <p:nvPr>
            <p:ph type="subTitle" sz="quarter" idx="1"/>
          </p:nvPr>
        </p:nvSpPr>
        <p:spPr>
          <a:xfrm>
            <a:off x="4191000" y="152400"/>
            <a:ext cx="4724400" cy="6477000"/>
          </a:xfrm>
        </p:spPr>
        <p:txBody>
          <a:bodyPr/>
          <a:lstStyle/>
          <a:p>
            <a:pPr algn="l">
              <a:defRPr/>
            </a:pPr>
            <a:r>
              <a:rPr lang="en-US" sz="2400" dirty="0" smtClean="0"/>
              <a:t>During the next 300 years, wealthy landowners enslaved the indigenous people, and acted as feudal lords.  </a:t>
            </a:r>
          </a:p>
          <a:p>
            <a:pPr algn="l">
              <a:defRPr/>
            </a:pPr>
            <a:endParaRPr lang="en-US" sz="2400" dirty="0"/>
          </a:p>
          <a:p>
            <a:pPr algn="l">
              <a:defRPr/>
            </a:pPr>
            <a:r>
              <a:rPr lang="en-US" sz="2400" dirty="0" smtClean="0"/>
              <a:t>The gap between the wealthy (known as the 14 families) and the poor (indigenous, mixed race and everyone else) was supported by the government.</a:t>
            </a:r>
          </a:p>
          <a:p>
            <a:pPr algn="l">
              <a:defRPr/>
            </a:pPr>
            <a:endParaRPr lang="en-US" sz="2400" dirty="0"/>
          </a:p>
          <a:p>
            <a:pPr algn="l">
              <a:defRPr/>
            </a:pPr>
            <a:r>
              <a:rPr lang="en-US" sz="2400" dirty="0" smtClean="0"/>
              <a:t>The landowners grew cash crops, deforesting the land and causing permanent change in the environment and climate.</a:t>
            </a:r>
          </a:p>
          <a:p>
            <a:pPr algn="l">
              <a:defRPr/>
            </a:pPr>
            <a:endParaRPr lang="en-US" sz="2400" dirty="0"/>
          </a:p>
          <a:p>
            <a:pPr algn="l">
              <a:defRPr/>
            </a:pPr>
            <a:endParaRPr lang="en-US" sz="2400"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647" r="6519"/>
          <a:stretch/>
        </p:blipFill>
        <p:spPr>
          <a:xfrm>
            <a:off x="152400" y="152400"/>
            <a:ext cx="3875315" cy="6629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ptisia australis 'Indigo Plant'"/>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1209666">
            <a:off x="1591461" y="470851"/>
            <a:ext cx="1905000" cy="2952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www.theorganicprepper.ca/wp-content/uploads/2013/05/cotton-field.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317562">
            <a:off x="3781599" y="537030"/>
            <a:ext cx="4267200"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pic.pimg.tw/enjoyer/1362049019-126654948.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1318449">
            <a:off x="609600" y="3378174"/>
            <a:ext cx="4645566" cy="3089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http://informedfarmers.com/wp-content/uploads/2011/08/coffee-plan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4780">
            <a:off x="4851400" y="3276600"/>
            <a:ext cx="3949700" cy="2962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954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47949"/>
            <a:ext cx="6400800" cy="6370975"/>
          </a:xfrm>
          <a:prstGeom prst="rect">
            <a:avLst/>
          </a:prstGeom>
        </p:spPr>
        <p:txBody>
          <a:bodyPr wrap="square">
            <a:spAutoFit/>
          </a:bodyPr>
          <a:lstStyle/>
          <a:p>
            <a:r>
              <a:rPr lang="en-US" sz="2400" dirty="0" smtClean="0"/>
              <a:t>The Central American Federation declared independence from Spain in 1821.  In 1822 El </a:t>
            </a:r>
            <a:r>
              <a:rPr lang="en-US" sz="2400" dirty="0"/>
              <a:t>Salvador, fearing incorporation into Mexico, petitioned the United States government for statehood. </a:t>
            </a:r>
            <a:endParaRPr lang="en-US" sz="2400" dirty="0" smtClean="0"/>
          </a:p>
          <a:p>
            <a:endParaRPr lang="en-US" sz="2400" dirty="0"/>
          </a:p>
          <a:p>
            <a:r>
              <a:rPr lang="en-US" sz="2400" dirty="0" smtClean="0"/>
              <a:t>In </a:t>
            </a:r>
            <a:r>
              <a:rPr lang="en-US" sz="2400" dirty="0"/>
              <a:t>1832</a:t>
            </a:r>
            <a:r>
              <a:rPr lang="en-US" sz="2400" dirty="0" smtClean="0"/>
              <a:t>, </a:t>
            </a:r>
            <a:r>
              <a:rPr lang="en-US" sz="2400" dirty="0" err="1" smtClean="0"/>
              <a:t>Anastasio</a:t>
            </a:r>
            <a:r>
              <a:rPr lang="en-US" sz="2400" dirty="0" smtClean="0"/>
              <a:t> Aquino led an indigenous revolt against </a:t>
            </a:r>
            <a:r>
              <a:rPr lang="en-US" sz="2400" dirty="0" err="1"/>
              <a:t>Criollos</a:t>
            </a:r>
            <a:r>
              <a:rPr lang="en-US" sz="2400" dirty="0"/>
              <a:t> and </a:t>
            </a:r>
            <a:r>
              <a:rPr lang="en-US" sz="2400" dirty="0" smtClean="0"/>
              <a:t>Mestizos near San Vicente.  The </a:t>
            </a:r>
            <a:r>
              <a:rPr lang="en-US" sz="2400" dirty="0"/>
              <a:t>source of the discontent of the indigenous people was the lack of land to cultivate. The problem of land distribution has been the source of many political conflicts in Salvadoran history</a:t>
            </a:r>
            <a:r>
              <a:rPr lang="en-US" sz="2400" dirty="0" smtClean="0"/>
              <a:t>.</a:t>
            </a:r>
          </a:p>
          <a:p>
            <a:endParaRPr lang="en-US" sz="2400" dirty="0"/>
          </a:p>
          <a:p>
            <a:r>
              <a:rPr lang="en-US" sz="2400" dirty="0"/>
              <a:t>The Central American federation was dissolved in 1838 and El Salvador became an independent republic.</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010400" y="5375924"/>
            <a:ext cx="1524000" cy="1143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Oligarchy &amp; Military Rule</a:t>
            </a:r>
            <a:endParaRPr lang="en-US" dirty="0"/>
          </a:p>
        </p:txBody>
      </p:sp>
      <p:sp>
        <p:nvSpPr>
          <p:cNvPr id="5" name="TextBox 4"/>
          <p:cNvSpPr txBox="1"/>
          <p:nvPr/>
        </p:nvSpPr>
        <p:spPr>
          <a:xfrm>
            <a:off x="381000" y="1600200"/>
            <a:ext cx="8229600" cy="2677656"/>
          </a:xfrm>
          <a:prstGeom prst="rect">
            <a:avLst/>
          </a:prstGeom>
          <a:noFill/>
        </p:spPr>
        <p:txBody>
          <a:bodyPr wrap="square" rtlCol="0">
            <a:spAutoFit/>
          </a:bodyPr>
          <a:lstStyle/>
          <a:p>
            <a:r>
              <a:rPr lang="en-US" sz="2400" dirty="0" smtClean="0"/>
              <a:t>The wealthy families controlled election processes and altered the constitution to their benefit.</a:t>
            </a:r>
          </a:p>
          <a:p>
            <a:endParaRPr lang="en-US" sz="2400" dirty="0"/>
          </a:p>
          <a:p>
            <a:r>
              <a:rPr lang="en-US" sz="2400" dirty="0" smtClean="0"/>
              <a:t>In 1931, the military overthrew the president and began an era of rule by  military dictatorship, with occasional elections (neither free nor fair).  </a:t>
            </a:r>
            <a:endParaRPr lang="en-US" sz="2400" dirty="0"/>
          </a:p>
          <a:p>
            <a:endParaRPr lang="en-US" sz="24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457200" y="152400"/>
            <a:ext cx="8229600" cy="1371600"/>
          </a:xfrm>
        </p:spPr>
        <p:txBody>
          <a:bodyPr/>
          <a:lstStyle/>
          <a:p>
            <a:pPr eaLnBrk="1" hangingPunct="1">
              <a:defRPr/>
            </a:pPr>
            <a:r>
              <a:rPr lang="en-US" dirty="0" smtClean="0"/>
              <a:t>La </a:t>
            </a:r>
            <a:r>
              <a:rPr lang="en-US" dirty="0" err="1" smtClean="0"/>
              <a:t>Matanza</a:t>
            </a:r>
            <a:endParaRPr lang="en-US" dirty="0" smtClean="0"/>
          </a:p>
        </p:txBody>
      </p:sp>
      <p:sp>
        <p:nvSpPr>
          <p:cNvPr id="5" name="Rectangle 3"/>
          <p:cNvSpPr txBox="1">
            <a:spLocks noChangeArrowheads="1"/>
          </p:cNvSpPr>
          <p:nvPr/>
        </p:nvSpPr>
        <p:spPr bwMode="auto">
          <a:xfrm>
            <a:off x="381000" y="1371600"/>
            <a:ext cx="56388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eaLnBrk="1" hangingPunct="1">
              <a:buFont typeface="Symbol" pitchFamily="18" charset="2"/>
              <a:buChar char=""/>
              <a:defRPr/>
            </a:pPr>
            <a:r>
              <a:rPr lang="en-US" sz="2400" kern="0" dirty="0" smtClean="0"/>
              <a:t>La </a:t>
            </a:r>
            <a:r>
              <a:rPr lang="en-US" sz="2400" kern="0" dirty="0" err="1" smtClean="0"/>
              <a:t>Matanza</a:t>
            </a:r>
            <a:r>
              <a:rPr lang="en-US" sz="2400" kern="0" dirty="0" smtClean="0"/>
              <a:t> means </a:t>
            </a:r>
            <a:r>
              <a:rPr lang="en-US" sz="2400" i="1" kern="0" dirty="0" smtClean="0"/>
              <a:t>The Massacre</a:t>
            </a:r>
          </a:p>
          <a:p>
            <a:pPr eaLnBrk="1" hangingPunct="1">
              <a:buFont typeface="Symbol" pitchFamily="18" charset="2"/>
              <a:buChar char=""/>
              <a:defRPr/>
            </a:pPr>
            <a:r>
              <a:rPr lang="en-US" sz="2400" kern="0" dirty="0" smtClean="0"/>
              <a:t>In 1932, there was a revolt by peasants and indigenous people and led by </a:t>
            </a:r>
            <a:r>
              <a:rPr lang="en-US" sz="2400" kern="0" dirty="0" err="1" smtClean="0"/>
              <a:t>Farabundo</a:t>
            </a:r>
            <a:r>
              <a:rPr lang="en-US" sz="2400" kern="0" dirty="0" smtClean="0"/>
              <a:t> </a:t>
            </a:r>
            <a:r>
              <a:rPr lang="en-US" sz="2400" kern="0" dirty="0" err="1" smtClean="0"/>
              <a:t>Martí</a:t>
            </a:r>
            <a:endParaRPr lang="en-US" sz="2400" kern="0" dirty="0"/>
          </a:p>
          <a:p>
            <a:pPr eaLnBrk="1" hangingPunct="1">
              <a:buFont typeface="Symbol" pitchFamily="18" charset="2"/>
              <a:buChar char=""/>
              <a:defRPr/>
            </a:pPr>
            <a:r>
              <a:rPr lang="en-US" sz="2400" kern="0" dirty="0" err="1" smtClean="0"/>
              <a:t>Farabundo</a:t>
            </a:r>
            <a:r>
              <a:rPr lang="en-US" sz="2400" kern="0" dirty="0" smtClean="0"/>
              <a:t> </a:t>
            </a:r>
            <a:r>
              <a:rPr lang="en-US" sz="2400" kern="0" dirty="0" err="1" smtClean="0"/>
              <a:t>Mart</a:t>
            </a:r>
            <a:r>
              <a:rPr lang="en-US" sz="2400" kern="0" dirty="0" err="1" smtClean="0">
                <a:cs typeface="Times New Roman"/>
              </a:rPr>
              <a:t>í</a:t>
            </a:r>
            <a:r>
              <a:rPr lang="en-US" sz="2400" kern="0" dirty="0" smtClean="0">
                <a:cs typeface="Times New Roman"/>
              </a:rPr>
              <a:t> was highly educated, left his career to advocate for the poor, and helped to found the Communist Party of Central America</a:t>
            </a:r>
          </a:p>
          <a:p>
            <a:pPr eaLnBrk="1" hangingPunct="1">
              <a:buFont typeface="Symbol" pitchFamily="18" charset="2"/>
              <a:buChar char=""/>
              <a:defRPr/>
            </a:pPr>
            <a:r>
              <a:rPr lang="en-US" sz="2400" kern="0" dirty="0" smtClean="0">
                <a:cs typeface="Times New Roman"/>
              </a:rPr>
              <a:t>The Salvadoran military quickly squashed the rebellion and murdered anyone who appeared to be indigenous, killing more than 30,000 native peoples and peasants</a:t>
            </a:r>
            <a:endParaRPr lang="en-US" sz="2400" kern="0" dirty="0" smtClean="0"/>
          </a:p>
        </p:txBody>
      </p:sp>
      <p:pic>
        <p:nvPicPr>
          <p:cNvPr id="5122" name="Picture 2" descr="http://upload.wikimedia.org/wikipedia/commons/9/98/Farabundomarti.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553200" y="1611313"/>
            <a:ext cx="2066925" cy="3048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9" name="Rectangle 5"/>
          <p:cNvSpPr>
            <a:spLocks noGrp="1" noChangeArrowheads="1"/>
          </p:cNvSpPr>
          <p:nvPr>
            <p:ph type="body" sz="half" idx="1"/>
          </p:nvPr>
        </p:nvSpPr>
        <p:spPr>
          <a:xfrm>
            <a:off x="457200" y="609600"/>
            <a:ext cx="8229600" cy="1981200"/>
          </a:xfrm>
        </p:spPr>
        <p:txBody>
          <a:bodyPr/>
          <a:lstStyle/>
          <a:p>
            <a:pPr marL="0" indent="0" eaLnBrk="1" hangingPunct="1">
              <a:buNone/>
              <a:defRPr/>
            </a:pPr>
            <a:r>
              <a:rPr lang="en-US" sz="2400" dirty="0" smtClean="0"/>
              <a:t>By the early 1970s, several small guerilla groups had formed, believing change would only come through armed struggle. </a:t>
            </a:r>
          </a:p>
          <a:p>
            <a:pPr eaLnBrk="1" hangingPunct="1">
              <a:defRPr/>
            </a:pPr>
            <a:endParaRPr lang="en-US" sz="2800" dirty="0" smtClean="0"/>
          </a:p>
        </p:txBody>
      </p:sp>
      <p:pic>
        <p:nvPicPr>
          <p:cNvPr id="16387" name="Picture 7" descr="ph_timeline83"/>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2056"/>
          <a:stretch/>
        </p:blipFill>
        <p:spPr>
          <a:xfrm>
            <a:off x="457200" y="2133600"/>
            <a:ext cx="3733800" cy="3294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encrypted-tbn0.gstatic.com/images?q=tbn:ANd9GcSV8MIND_QMETT6vjUlvbb5t3O0WJTOPj6AkVYKvZ4VqYCZ65gwL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495800" y="3429000"/>
            <a:ext cx="4378045" cy="2876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7" name="Rectangle 3"/>
          <p:cNvSpPr>
            <a:spLocks noGrp="1" noChangeArrowheads="1"/>
          </p:cNvSpPr>
          <p:nvPr>
            <p:ph type="body" idx="1"/>
          </p:nvPr>
        </p:nvSpPr>
        <p:spPr>
          <a:xfrm>
            <a:off x="457200" y="381000"/>
            <a:ext cx="8229600" cy="5486400"/>
          </a:xfrm>
        </p:spPr>
        <p:txBody>
          <a:bodyPr/>
          <a:lstStyle/>
          <a:p>
            <a:pPr marL="0" indent="0" eaLnBrk="1" hangingPunct="1">
              <a:buNone/>
              <a:defRPr/>
            </a:pPr>
            <a:r>
              <a:rPr lang="en-US" dirty="0" smtClean="0"/>
              <a:t>El Salvador still had a near feudal land system. Only 2% of the country's population controlled 60% of the farmable land. The majority of the people suffered from extreme poverty, high unemployment and overpopulation.</a:t>
            </a:r>
          </a:p>
          <a:p>
            <a:pPr marL="0" indent="0" eaLnBrk="1" hangingPunct="1">
              <a:buNone/>
              <a:defRPr/>
            </a:pPr>
            <a:endParaRPr lang="en-US" dirty="0" smtClean="0"/>
          </a:p>
          <a:p>
            <a:pPr marL="0" indent="0" eaLnBrk="1" hangingPunct="1">
              <a:buNone/>
              <a:defRPr/>
            </a:pPr>
            <a:r>
              <a:rPr lang="en-US" dirty="0"/>
              <a:t>As the poor organized, the wealthy sent their military and death squads to repress anyone who was suspected of being </a:t>
            </a:r>
            <a:r>
              <a:rPr lang="en-US" dirty="0" smtClean="0"/>
              <a:t>organized and </a:t>
            </a:r>
            <a:r>
              <a:rPr lang="en-US" dirty="0"/>
              <a:t>demanding their rights. </a:t>
            </a:r>
          </a:p>
          <a:p>
            <a:pPr marL="0" indent="0" eaLnBrk="1" hangingPunct="1">
              <a:buNone/>
              <a:defRPr/>
            </a:pPr>
            <a:endParaRPr lang="en-US" dirty="0" smtClean="0"/>
          </a:p>
          <a:p>
            <a:pPr eaLnBrk="1" hangingPunct="1">
              <a:defRPr/>
            </a:pPr>
            <a:endParaRPr lang="en-US" dirty="0" smtClean="0"/>
          </a:p>
          <a:p>
            <a:pPr eaLnBrk="1" hangingPunct="1">
              <a:defRPr/>
            </a:pPr>
            <a:endParaRPr lang="en-US" dirty="0" smtClean="0"/>
          </a:p>
          <a:p>
            <a:pPr eaLnBrk="1" hangingPunct="1">
              <a:buFont typeface="Symbol" pitchFamily="18" charset="2"/>
              <a:buChar char=""/>
              <a:defRPr/>
            </a:pPr>
            <a:endParaRPr lang="en-US" dirty="0" smtClean="0"/>
          </a:p>
          <a:p>
            <a:pPr eaLnBrk="1" hangingPunct="1">
              <a:defRPr/>
            </a:pP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a:xfrm>
            <a:off x="380999" y="381000"/>
            <a:ext cx="3845229" cy="5715000"/>
          </a:xfrm>
        </p:spPr>
        <p:txBody>
          <a:bodyPr/>
          <a:lstStyle/>
          <a:p>
            <a:pPr marL="0" indent="0" eaLnBrk="1" hangingPunct="1">
              <a:buNone/>
              <a:defRPr/>
            </a:pPr>
            <a:r>
              <a:rPr lang="en-US" sz="2400" dirty="0" smtClean="0"/>
              <a:t>Parts of the Catholic church sided with the poor.  The wealthy were not pleased with this new consciousness and accused the Church of becoming "politicized." </a:t>
            </a:r>
          </a:p>
          <a:p>
            <a:pPr marL="0" indent="0" eaLnBrk="1" hangingPunct="1">
              <a:buNone/>
              <a:defRPr/>
            </a:pPr>
            <a:endParaRPr lang="en-US" sz="2400" dirty="0"/>
          </a:p>
          <a:p>
            <a:pPr marL="0" indent="0" eaLnBrk="1" hangingPunct="1">
              <a:buNone/>
              <a:defRPr/>
            </a:pPr>
            <a:r>
              <a:rPr lang="en-US" sz="2400" dirty="0" smtClean="0"/>
              <a:t>On March 12, 1977, Father </a:t>
            </a:r>
            <a:r>
              <a:rPr lang="en-US" sz="2400" dirty="0" err="1" smtClean="0"/>
              <a:t>Rutilio</a:t>
            </a:r>
            <a:r>
              <a:rPr lang="en-US" sz="2400" dirty="0" smtClean="0"/>
              <a:t> Grande was murdered by a death squad while traveling to El </a:t>
            </a:r>
            <a:r>
              <a:rPr lang="en-US" sz="2400" dirty="0" err="1" smtClean="0"/>
              <a:t>Paisnal</a:t>
            </a:r>
            <a:r>
              <a:rPr lang="en-US" sz="2400" dirty="0" smtClean="0"/>
              <a:t>.</a:t>
            </a:r>
          </a:p>
          <a:p>
            <a:pPr eaLnBrk="1" hangingPunct="1">
              <a:defRPr/>
            </a:pPr>
            <a:endParaRPr lang="en-US"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843" r="18768" b="8310"/>
          <a:stretch/>
        </p:blipFill>
        <p:spPr>
          <a:xfrm>
            <a:off x="4226229" y="2286000"/>
            <a:ext cx="4453313" cy="41728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333" t="24974" r="7619" b="19788"/>
          <a:stretch/>
        </p:blipFill>
        <p:spPr>
          <a:xfrm>
            <a:off x="76200" y="152400"/>
            <a:ext cx="8844456" cy="41148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28600" y="4419600"/>
            <a:ext cx="8458200" cy="1384995"/>
          </a:xfrm>
          <a:prstGeom prst="rect">
            <a:avLst/>
          </a:prstGeom>
          <a:noFill/>
        </p:spPr>
        <p:txBody>
          <a:bodyPr wrap="square" rtlCol="0">
            <a:spAutoFit/>
          </a:bodyPr>
          <a:lstStyle/>
          <a:p>
            <a:r>
              <a:rPr lang="en-US" sz="2800" dirty="0" smtClean="0">
                <a:latin typeface="+mn-lt"/>
              </a:rPr>
              <a:t>The death of his friend, </a:t>
            </a:r>
            <a:r>
              <a:rPr lang="en-US" sz="2800" dirty="0" err="1" smtClean="0">
                <a:latin typeface="+mn-lt"/>
              </a:rPr>
              <a:t>Rutilio</a:t>
            </a:r>
            <a:r>
              <a:rPr lang="en-US" sz="2800" dirty="0" smtClean="0">
                <a:latin typeface="+mn-lt"/>
              </a:rPr>
              <a:t>, had a great impact on </a:t>
            </a:r>
            <a:r>
              <a:rPr lang="en-US" sz="2800" dirty="0" err="1" smtClean="0">
                <a:latin typeface="+mn-lt"/>
              </a:rPr>
              <a:t>Monse</a:t>
            </a:r>
            <a:r>
              <a:rPr lang="en-US" sz="2800" dirty="0" err="1" smtClean="0">
                <a:latin typeface="+mn-lt"/>
                <a:cs typeface="Times New Roman"/>
              </a:rPr>
              <a:t>ñor</a:t>
            </a:r>
            <a:r>
              <a:rPr lang="en-US" sz="2800" dirty="0" smtClean="0">
                <a:latin typeface="+mn-lt"/>
                <a:cs typeface="Times New Roman"/>
              </a:rPr>
              <a:t> Oscar Romero.  He began to speak out against the atrocities of the government.</a:t>
            </a:r>
            <a:endParaRPr lang="en-US" sz="2800" dirty="0">
              <a:latin typeface="+mn-lt"/>
            </a:endParaRPr>
          </a:p>
        </p:txBody>
      </p:sp>
    </p:spTree>
    <p:extLst>
      <p:ext uri="{BB962C8B-B14F-4D97-AF65-F5344CB8AC3E}">
        <p14:creationId xmlns:p14="http://schemas.microsoft.com/office/powerpoint/2010/main" val="35817270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http://www.walkingwithelsalvador.org/miscimg/rom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144"/>
            <a:ext cx="7391400" cy="6874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Delegation 10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2400" y="114300"/>
            <a:ext cx="8839200" cy="662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10200" y="120721"/>
            <a:ext cx="2980304"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4572000" cy="3108543"/>
          </a:xfrm>
          <a:prstGeom prst="rect">
            <a:avLst/>
          </a:prstGeom>
        </p:spPr>
        <p:txBody>
          <a:bodyPr>
            <a:spAutoFit/>
          </a:bodyPr>
          <a:lstStyle/>
          <a:p>
            <a:pPr lvl="1" eaLnBrk="1" hangingPunct="1">
              <a:buFont typeface="Wingdings" pitchFamily="2" charset="2"/>
              <a:buNone/>
              <a:defRPr/>
            </a:pPr>
            <a:r>
              <a:rPr lang="en-US" sz="2800" dirty="0"/>
              <a:t>"A Church that does not unite with the poor to denounce, poverty, the injustices committed against them, is not the true Church of Jesus Christ."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609600"/>
            <a:ext cx="3368136" cy="5054600"/>
          </a:xfrm>
          <a:prstGeom prst="rect">
            <a:avLst/>
          </a:prstGeom>
        </p:spPr>
      </p:pic>
    </p:spTree>
    <p:extLst>
      <p:ext uri="{BB962C8B-B14F-4D97-AF65-F5344CB8AC3E}">
        <p14:creationId xmlns:p14="http://schemas.microsoft.com/office/powerpoint/2010/main" val="3511122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4" name="Rectangle 4"/>
          <p:cNvSpPr>
            <a:spLocks noGrp="1" noChangeArrowheads="1"/>
          </p:cNvSpPr>
          <p:nvPr>
            <p:ph type="title"/>
          </p:nvPr>
        </p:nvSpPr>
        <p:spPr>
          <a:xfrm>
            <a:off x="3276600" y="268514"/>
            <a:ext cx="5334000" cy="4343400"/>
          </a:xfrm>
        </p:spPr>
        <p:txBody>
          <a:bodyPr/>
          <a:lstStyle/>
          <a:p>
            <a:pPr algn="l" eaLnBrk="1" hangingPunct="1">
              <a:defRPr/>
            </a:pPr>
            <a:r>
              <a:rPr lang="en-US" sz="2800" dirty="0" smtClean="0">
                <a:latin typeface="+mn-lt"/>
              </a:rPr>
              <a:t>On March 24, 1980, Archbishop Romero was assassinated while saying mass in San Salvador.  The Sunday before he had called on soldiers to disobey orders received to kill innocent civilians.</a:t>
            </a:r>
          </a:p>
        </p:txBody>
      </p:sp>
      <p:sp>
        <p:nvSpPr>
          <p:cNvPr id="122883" name="Rectangle 3"/>
          <p:cNvSpPr>
            <a:spLocks noGrp="1" noChangeArrowheads="1"/>
          </p:cNvSpPr>
          <p:nvPr>
            <p:ph type="body" sz="half" idx="1"/>
          </p:nvPr>
        </p:nvSpPr>
        <p:spPr>
          <a:xfrm>
            <a:off x="381000" y="4419600"/>
            <a:ext cx="8229600" cy="1981200"/>
          </a:xfrm>
        </p:spPr>
        <p:txBody>
          <a:bodyPr/>
          <a:lstStyle/>
          <a:p>
            <a:pPr eaLnBrk="1" hangingPunct="1">
              <a:buFont typeface="Symbol" pitchFamily="18" charset="2"/>
              <a:buChar char=""/>
              <a:defRPr/>
            </a:pPr>
            <a:endParaRPr lang="en-US" sz="2800" dirty="0" smtClean="0"/>
          </a:p>
          <a:p>
            <a:pPr eaLnBrk="1" hangingPunct="1">
              <a:buFont typeface="Symbol" pitchFamily="18" charset="2"/>
              <a:buChar char=""/>
              <a:defRPr/>
            </a:pPr>
            <a:endParaRPr lang="en-US" sz="2800" dirty="0" smtClean="0"/>
          </a:p>
          <a:p>
            <a:pPr algn="ctr" eaLnBrk="1" hangingPunct="1">
              <a:buFont typeface="Symbol" pitchFamily="18" charset="2"/>
              <a:buNone/>
              <a:defRPr/>
            </a:pPr>
            <a:r>
              <a:rPr lang="en-US" sz="2800" dirty="0" smtClean="0"/>
              <a:t>…That year the civil war began.</a:t>
            </a:r>
          </a:p>
          <a:p>
            <a:pPr eaLnBrk="1" hangingPunct="1">
              <a:defRPr/>
            </a:pPr>
            <a:endParaRPr lang="en-US" sz="2800" dirty="0" smtClean="0"/>
          </a:p>
        </p:txBody>
      </p:sp>
      <p:pic>
        <p:nvPicPr>
          <p:cNvPr id="7170" name="Picture 2" descr="https://encrypted-tbn0.gstatic.com/images?q=tbn:ANd9GcQzWucn6RrvkXe4htfUFI-Bt0v3-NA--Hq9x8QB_mATq3O6oy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2702466"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3" name="Rectangle 5"/>
          <p:cNvSpPr>
            <a:spLocks noGrp="1" noChangeArrowheads="1"/>
          </p:cNvSpPr>
          <p:nvPr>
            <p:ph type="body" sz="half" idx="1"/>
          </p:nvPr>
        </p:nvSpPr>
        <p:spPr>
          <a:xfrm>
            <a:off x="609600" y="762000"/>
            <a:ext cx="3799114" cy="4114800"/>
          </a:xfrm>
        </p:spPr>
        <p:txBody>
          <a:bodyPr/>
          <a:lstStyle/>
          <a:p>
            <a:pPr marL="0" indent="0" eaLnBrk="1" hangingPunct="1">
              <a:buNone/>
              <a:defRPr/>
            </a:pPr>
            <a:r>
              <a:rPr lang="en-US" sz="2800" dirty="0" smtClean="0"/>
              <a:t>Later that same year four U.S. churchwomen in El Salvador are abducted and killed. </a:t>
            </a:r>
          </a:p>
        </p:txBody>
      </p:sp>
      <p:sp>
        <p:nvSpPr>
          <p:cNvPr id="3" name="Content Placeholder 2"/>
          <p:cNvSpPr>
            <a:spLocks noGrp="1"/>
          </p:cNvSpPr>
          <p:nvPr>
            <p:ph sz="half" idx="2"/>
          </p:nvPr>
        </p:nvSpPr>
        <p:spPr/>
        <p:txBody>
          <a:bodyPr/>
          <a:lstStyle/>
          <a:p>
            <a:endParaRPr lang="en-US"/>
          </a:p>
        </p:txBody>
      </p:sp>
      <p:pic>
        <p:nvPicPr>
          <p:cNvPr id="9218" name="Picture 2" descr="http://morallowground.com/wp-content/uploads/marty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81200"/>
            <a:ext cx="3962400" cy="4438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990600" y="5693692"/>
            <a:ext cx="3418114" cy="646331"/>
          </a:xfrm>
          <a:prstGeom prst="rect">
            <a:avLst/>
          </a:prstGeom>
        </p:spPr>
        <p:txBody>
          <a:bodyPr wrap="square">
            <a:spAutoFit/>
          </a:bodyPr>
          <a:lstStyle/>
          <a:p>
            <a:r>
              <a:rPr lang="en-US" dirty="0" smtClean="0"/>
              <a:t>Dorothy </a:t>
            </a:r>
            <a:r>
              <a:rPr lang="en-US" dirty="0" err="1"/>
              <a:t>Kazel</a:t>
            </a:r>
            <a:r>
              <a:rPr lang="en-US" dirty="0"/>
              <a:t>, </a:t>
            </a:r>
            <a:r>
              <a:rPr lang="en-US" dirty="0" err="1" smtClean="0"/>
              <a:t>Ita</a:t>
            </a:r>
            <a:r>
              <a:rPr lang="en-US" dirty="0" smtClean="0"/>
              <a:t> Ford</a:t>
            </a:r>
          </a:p>
          <a:p>
            <a:r>
              <a:rPr lang="en-US" dirty="0" smtClean="0"/>
              <a:t>Maura Clarke, Jean Donovan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5" name="Rectangle 3"/>
          <p:cNvSpPr>
            <a:spLocks noGrp="1" noChangeArrowheads="1"/>
          </p:cNvSpPr>
          <p:nvPr>
            <p:ph type="body" sz="half" idx="1"/>
          </p:nvPr>
        </p:nvSpPr>
        <p:spPr>
          <a:xfrm>
            <a:off x="221343" y="271462"/>
            <a:ext cx="3733800" cy="2819400"/>
          </a:xfrm>
        </p:spPr>
        <p:txBody>
          <a:bodyPr/>
          <a:lstStyle/>
          <a:p>
            <a:pPr eaLnBrk="1" hangingPunct="1">
              <a:lnSpc>
                <a:spcPct val="90000"/>
              </a:lnSpc>
              <a:buFont typeface="Symbol" pitchFamily="18" charset="2"/>
              <a:buNone/>
              <a:defRPr/>
            </a:pPr>
            <a:r>
              <a:rPr lang="en-US" sz="2400" dirty="0" smtClean="0"/>
              <a:t>Over the course of the decade, some 70,000 civilians died at the hands of the Salvadoran security forces and their associated death squads.  </a:t>
            </a:r>
            <a:endParaRPr lang="en-US" sz="2800" dirty="0" smtClean="0"/>
          </a:p>
        </p:txBody>
      </p:sp>
      <p:pic>
        <p:nvPicPr>
          <p:cNvPr id="10242" name="Picture 2" descr="https://encrypted-tbn2.gstatic.com/images?q=tbn:ANd9GcTGTC_f2yQx8z33y7ywIblsJ2MtCry0-aVtfK8WBVirizZ-Fl-d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9000"/>
            <a:ext cx="4407945" cy="2838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http://www.destinyschildren.org/wp-content/uploads/2010/01/salvador-war-450x3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28600"/>
            <a:ext cx="4286250" cy="2905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1600" y="3581400"/>
            <a:ext cx="2971800" cy="2086725"/>
          </a:xfrm>
          <a:prstGeom prst="rect">
            <a:avLst/>
          </a:prstGeom>
          <a:noFill/>
        </p:spPr>
        <p:txBody>
          <a:bodyPr wrap="square" rtlCol="0">
            <a:spAutoFit/>
          </a:bodyPr>
          <a:lstStyle/>
          <a:p>
            <a:pPr eaLnBrk="1" hangingPunct="1">
              <a:lnSpc>
                <a:spcPct val="90000"/>
              </a:lnSpc>
              <a:buFont typeface="Symbol" pitchFamily="18" charset="2"/>
              <a:buNone/>
              <a:defRPr/>
            </a:pPr>
            <a:r>
              <a:rPr lang="en-US" sz="2400" dirty="0"/>
              <a:t>The Salvadoran government forces were supported by US military aid, advisers, and training.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647" name="Rectangle 7"/>
          <p:cNvSpPr>
            <a:spLocks noGrp="1" noChangeArrowheads="1"/>
          </p:cNvSpPr>
          <p:nvPr>
            <p:ph type="title"/>
          </p:nvPr>
        </p:nvSpPr>
        <p:spPr>
          <a:xfrm>
            <a:off x="457200" y="0"/>
            <a:ext cx="8229600" cy="1371600"/>
          </a:xfrm>
        </p:spPr>
        <p:txBody>
          <a:bodyPr/>
          <a:lstStyle/>
          <a:p>
            <a:pPr eaLnBrk="1" hangingPunct="1">
              <a:defRPr/>
            </a:pPr>
            <a:r>
              <a:rPr lang="en-US" smtClean="0"/>
              <a:t>Civilian Atrocities </a:t>
            </a:r>
          </a:p>
        </p:txBody>
      </p:sp>
      <p:sp>
        <p:nvSpPr>
          <p:cNvPr id="240645" name="Rectangle 5"/>
          <p:cNvSpPr>
            <a:spLocks noGrp="1" noChangeArrowheads="1"/>
          </p:cNvSpPr>
          <p:nvPr>
            <p:ph type="body" idx="1"/>
          </p:nvPr>
        </p:nvSpPr>
        <p:spPr>
          <a:xfrm>
            <a:off x="0" y="1066800"/>
            <a:ext cx="4495800" cy="5638800"/>
          </a:xfrm>
        </p:spPr>
        <p:txBody>
          <a:bodyPr/>
          <a:lstStyle/>
          <a:p>
            <a:pPr eaLnBrk="1" hangingPunct="1">
              <a:lnSpc>
                <a:spcPct val="90000"/>
              </a:lnSpc>
              <a:buFont typeface="Wingdings" pitchFamily="2" charset="2"/>
              <a:buNone/>
              <a:defRPr/>
            </a:pPr>
            <a:r>
              <a:rPr lang="en-US" sz="2400" dirty="0" smtClean="0"/>
              <a:t/>
            </a:r>
            <a:br>
              <a:rPr lang="en-US" sz="2400" dirty="0" smtClean="0"/>
            </a:br>
            <a:r>
              <a:rPr lang="en-US" sz="2400" dirty="0" smtClean="0"/>
              <a:t>“…soldiers would invade, and they would kill every living thing - animals and people - everything. We'd flee into the mountains…there were women and they would say, "What would I do out there with my children? I'm staying here." And then they were lined up and machine-gunned to death…” </a:t>
            </a:r>
          </a:p>
          <a:p>
            <a:pPr eaLnBrk="1" hangingPunct="1">
              <a:lnSpc>
                <a:spcPct val="90000"/>
              </a:lnSpc>
              <a:defRPr/>
            </a:pPr>
            <a:endParaRPr lang="en-US" sz="2400" dirty="0" smtClean="0"/>
          </a:p>
          <a:p>
            <a:pPr eaLnBrk="1" hangingPunct="1">
              <a:lnSpc>
                <a:spcPct val="90000"/>
              </a:lnSpc>
              <a:buFont typeface="Wingdings" pitchFamily="2" charset="2"/>
              <a:buNone/>
              <a:defRPr/>
            </a:pPr>
            <a:r>
              <a:rPr lang="en-US" sz="2400" dirty="0" smtClean="0"/>
              <a:t>  Margarita Acosta de Alas,</a:t>
            </a:r>
          </a:p>
          <a:p>
            <a:pPr eaLnBrk="1" hangingPunct="1">
              <a:lnSpc>
                <a:spcPct val="90000"/>
              </a:lnSpc>
              <a:buFont typeface="Wingdings" pitchFamily="2" charset="2"/>
              <a:buNone/>
              <a:defRPr/>
            </a:pPr>
            <a:r>
              <a:rPr lang="en-US" sz="2400" dirty="0"/>
              <a:t> </a:t>
            </a:r>
            <a:r>
              <a:rPr lang="en-US" sz="2400" dirty="0" smtClean="0"/>
              <a:t> Civilian </a:t>
            </a:r>
          </a:p>
        </p:txBody>
      </p:sp>
      <p:pic>
        <p:nvPicPr>
          <p:cNvPr id="11266" name="Picture 2" descr="https://encrypted-tbn3.gstatic.com/images?q=tbn:ANd9GcTo2a87cXtsZnwlTsjF2fcuxqTOhSOo37v-u1yZUbHPhXKht1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0"/>
            <a:ext cx="4369347"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5" name="Rectangle 5"/>
          <p:cNvSpPr>
            <a:spLocks noGrp="1" noChangeArrowheads="1"/>
          </p:cNvSpPr>
          <p:nvPr>
            <p:ph type="body" sz="half" idx="1"/>
          </p:nvPr>
        </p:nvSpPr>
        <p:spPr>
          <a:xfrm>
            <a:off x="609600" y="914400"/>
            <a:ext cx="8229600" cy="1981200"/>
          </a:xfrm>
        </p:spPr>
        <p:txBody>
          <a:bodyPr/>
          <a:lstStyle/>
          <a:p>
            <a:pPr marL="0" indent="0" eaLnBrk="1" hangingPunct="1">
              <a:buNone/>
              <a:defRPr/>
            </a:pPr>
            <a:r>
              <a:rPr lang="en-US" dirty="0" smtClean="0"/>
              <a:t>Over 1,000,000 people fled the country.</a:t>
            </a:r>
          </a:p>
        </p:txBody>
      </p:sp>
      <p:pic>
        <p:nvPicPr>
          <p:cNvPr id="12290" name="Picture 2" descr="http://www.pysnnoticias.com/wp-content/uploads/2013/03/df67b__Guerra-Civil-El-Salvad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99" y="2286001"/>
            <a:ext cx="5245553" cy="3730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5" name="Rectangle 5"/>
          <p:cNvSpPr>
            <a:spLocks noGrp="1" noChangeArrowheads="1"/>
          </p:cNvSpPr>
          <p:nvPr>
            <p:ph type="body" sz="half" idx="1"/>
          </p:nvPr>
        </p:nvSpPr>
        <p:spPr>
          <a:xfrm>
            <a:off x="457200" y="533399"/>
            <a:ext cx="3048000" cy="5934075"/>
          </a:xfrm>
        </p:spPr>
        <p:txBody>
          <a:bodyPr/>
          <a:lstStyle/>
          <a:p>
            <a:pPr marL="0" indent="0" eaLnBrk="1" hangingPunct="1">
              <a:buNone/>
              <a:defRPr/>
            </a:pPr>
            <a:r>
              <a:rPr lang="en-US" sz="2400" dirty="0" smtClean="0"/>
              <a:t>On November 16 1989, senior army officers ordered soldiers to kill six outspoken Jesuit priests at the University of Central America. They were dragged out of their bedrooms and murdered, along with their housekeeper and her daughter. </a:t>
            </a:r>
          </a:p>
          <a:p>
            <a:pPr marL="0" indent="0" eaLnBrk="1" hangingPunct="1">
              <a:buNone/>
              <a:defRPr/>
            </a:pPr>
            <a:r>
              <a:rPr lang="en-US" sz="2400" dirty="0" smtClean="0"/>
              <a:t> </a:t>
            </a:r>
          </a:p>
        </p:txBody>
      </p:sp>
      <p:pic>
        <p:nvPicPr>
          <p:cNvPr id="13314" name="Picture 2" descr="Mural from the Chapel of the University of Central America, San Salvad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336" y="1524000"/>
            <a:ext cx="4525514" cy="4943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4114800"/>
          </a:xfrm>
        </p:spPr>
        <p:txBody>
          <a:bodyPr/>
          <a:lstStyle/>
          <a:p>
            <a:pPr marL="0" indent="0">
              <a:buNone/>
            </a:pPr>
            <a:r>
              <a:rPr lang="en-US" sz="2800" dirty="0" smtClean="0"/>
              <a:t>A short time later, the death squad went to Resurrection Lutheran Church to assassinate Bishop Medardo Gómez.  He had received warning and escaped 15 minutes prior to their arrival.  </a:t>
            </a: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2743200"/>
            <a:ext cx="4394200" cy="32956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81000" y="2590800"/>
            <a:ext cx="3429000" cy="2677656"/>
          </a:xfrm>
          <a:prstGeom prst="rect">
            <a:avLst/>
          </a:prstGeom>
          <a:noFill/>
        </p:spPr>
        <p:txBody>
          <a:bodyPr wrap="square" rtlCol="0">
            <a:spAutoFit/>
          </a:bodyPr>
          <a:lstStyle/>
          <a:p>
            <a:r>
              <a:rPr lang="en-US" sz="2800" dirty="0" smtClean="0"/>
              <a:t>The soldiers arrested others who were at the church, including Canadian missionary, Pastor David </a:t>
            </a:r>
            <a:r>
              <a:rPr lang="en-US" sz="2800" dirty="0" err="1" smtClean="0"/>
              <a:t>Ruhle</a:t>
            </a:r>
            <a:r>
              <a:rPr lang="en-US" sz="2800" dirty="0" smtClean="0"/>
              <a:t>.</a:t>
            </a:r>
            <a:endParaRPr lang="en-US" sz="2800" dirty="0"/>
          </a:p>
        </p:txBody>
      </p:sp>
    </p:spTree>
    <p:extLst>
      <p:ext uri="{BB962C8B-B14F-4D97-AF65-F5344CB8AC3E}">
        <p14:creationId xmlns:p14="http://schemas.microsoft.com/office/powerpoint/2010/main" val="3507128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Luther%20in%20El%20Salvador%20mural"/>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4800" y="304800"/>
            <a:ext cx="8534400" cy="6115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9" name="Text Box 3"/>
          <p:cNvSpPr txBox="1">
            <a:spLocks noChangeArrowheads="1"/>
          </p:cNvSpPr>
          <p:nvPr/>
        </p:nvSpPr>
        <p:spPr bwMode="auto">
          <a:xfrm>
            <a:off x="838200" y="304800"/>
            <a:ext cx="792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sz="3600" dirty="0"/>
              <a:t>The </a:t>
            </a:r>
            <a:r>
              <a:rPr lang="en-US" sz="3600" dirty="0" smtClean="0"/>
              <a:t>Salvadoran Lutheran Church</a:t>
            </a:r>
            <a:endParaRPr lang="en-US" sz="3600" dirty="0"/>
          </a:p>
        </p:txBody>
      </p:sp>
      <p:sp>
        <p:nvSpPr>
          <p:cNvPr id="461828" name="Text Box 4"/>
          <p:cNvSpPr txBox="1">
            <a:spLocks noChangeArrowheads="1"/>
          </p:cNvSpPr>
          <p:nvPr/>
        </p:nvSpPr>
        <p:spPr bwMode="auto">
          <a:xfrm>
            <a:off x="2209800" y="1371600"/>
            <a:ext cx="5029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en-US" sz="2400" i="1" dirty="0"/>
              <a:t>Jesus is found wherever there is a believer: in the street, in the home, the factory, workshops, schools, offices, refugee camps, hospitals, jails, garrisons, battle zones, in the mountains, and in the city.  God is present with the true disciple, struggling against oppression, misery, captivity and death.</a:t>
            </a:r>
            <a:r>
              <a:rPr lang="en-US" sz="2400" dirty="0"/>
              <a:t>   </a:t>
            </a:r>
          </a:p>
          <a:p>
            <a:pPr eaLnBrk="1" hangingPunct="1"/>
            <a:endParaRPr lang="en-US" sz="2400" dirty="0" smtClean="0"/>
          </a:p>
          <a:p>
            <a:pPr eaLnBrk="1" hangingPunct="1"/>
            <a:r>
              <a:rPr lang="en-US" sz="2400" dirty="0" smtClean="0"/>
              <a:t>Medardo </a:t>
            </a:r>
            <a:r>
              <a:rPr lang="en-US" sz="2400" dirty="0"/>
              <a:t>Gomez, </a:t>
            </a:r>
            <a:r>
              <a:rPr lang="en-US" sz="2400" i="1" dirty="0"/>
              <a:t>Fuego contra Fuego</a:t>
            </a:r>
            <a:r>
              <a:rPr lang="en-US" sz="2400" dirty="0"/>
              <a:t> (Fire Against Fire), 1990 Augsburg Fortress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61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1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a:lstStyle/>
          <a:p>
            <a:pPr eaLnBrk="1" hangingPunct="1">
              <a:defRPr/>
            </a:pPr>
            <a:r>
              <a:rPr lang="en-US" dirty="0" smtClean="0"/>
              <a:t>Salvadoran Lutheran Church:  During the war</a:t>
            </a:r>
          </a:p>
        </p:txBody>
      </p:sp>
      <p:sp>
        <p:nvSpPr>
          <p:cNvPr id="471043" name="Rectangle 3"/>
          <p:cNvSpPr>
            <a:spLocks noGrp="1" noChangeArrowheads="1"/>
          </p:cNvSpPr>
          <p:nvPr>
            <p:ph type="body" idx="1"/>
          </p:nvPr>
        </p:nvSpPr>
        <p:spPr>
          <a:xfrm>
            <a:off x="457200" y="1752600"/>
            <a:ext cx="8229600" cy="4876800"/>
          </a:xfrm>
        </p:spPr>
        <p:txBody>
          <a:bodyPr/>
          <a:lstStyle/>
          <a:p>
            <a:pPr eaLnBrk="1" hangingPunct="1">
              <a:defRPr/>
            </a:pPr>
            <a:r>
              <a:rPr lang="en-US" sz="2400" dirty="0" smtClean="0"/>
              <a:t>In the spirit of Archbishop Romero, Bishop Gómez spoke out on behalf of the poor and dispossessed</a:t>
            </a:r>
          </a:p>
          <a:p>
            <a:pPr eaLnBrk="1" hangingPunct="1">
              <a:defRPr/>
            </a:pPr>
            <a:r>
              <a:rPr lang="en-US" sz="2400" dirty="0" smtClean="0"/>
              <a:t>Bishop Gómez was abducted and tortured - let free only after international pressure</a:t>
            </a:r>
          </a:p>
          <a:p>
            <a:pPr eaLnBrk="1" hangingPunct="1">
              <a:defRPr/>
            </a:pPr>
            <a:r>
              <a:rPr lang="en-US" sz="2400" dirty="0" smtClean="0"/>
              <a:t>Pastor David Fernandez was killed by death squads</a:t>
            </a:r>
          </a:p>
          <a:p>
            <a:pPr eaLnBrk="1" hangingPunct="1">
              <a:defRPr/>
            </a:pPr>
            <a:r>
              <a:rPr lang="en-US" sz="2400" dirty="0" smtClean="0"/>
              <a:t>Many Salvadoran Lutheran Church pastors were targeted with death threats.  Several were arrested and tortured.  International companions, including people from the Greater Milwaukee Synod, provided support and protection</a:t>
            </a:r>
          </a:p>
          <a:p>
            <a:pPr eaLnBrk="1" hangingPunct="1">
              <a:defRPr/>
            </a:pPr>
            <a:r>
              <a:rPr lang="en-US" sz="2400" dirty="0" smtClean="0"/>
              <a:t>In 1992, Bishop Gómez was nominated for the Nobel Peace Prize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3016" b="14074"/>
          <a:stretch/>
        </p:blipFill>
        <p:spPr>
          <a:xfrm>
            <a:off x="0" y="0"/>
            <a:ext cx="9256611" cy="6858000"/>
          </a:xfrm>
          <a:prstGeom prst="rect">
            <a:avLst/>
          </a:prstGeom>
        </p:spPr>
      </p:pic>
    </p:spTree>
    <p:extLst>
      <p:ext uri="{BB962C8B-B14F-4D97-AF65-F5344CB8AC3E}">
        <p14:creationId xmlns:p14="http://schemas.microsoft.com/office/powerpoint/2010/main" val="2200783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381000" y="1828800"/>
            <a:ext cx="5715000" cy="2895600"/>
          </a:xfrm>
        </p:spPr>
        <p:txBody>
          <a:bodyPr/>
          <a:lstStyle/>
          <a:p>
            <a:pPr eaLnBrk="1" hangingPunct="1">
              <a:defRPr/>
            </a:pPr>
            <a:r>
              <a:rPr lang="en-US" smtClean="0"/>
              <a:t>The Subversive</a:t>
            </a:r>
            <a:br>
              <a:rPr lang="en-US" smtClean="0"/>
            </a:br>
            <a:r>
              <a:rPr lang="en-US" smtClean="0"/>
              <a:t> Cross</a:t>
            </a:r>
          </a:p>
        </p:txBody>
      </p:sp>
      <p:pic>
        <p:nvPicPr>
          <p:cNvPr id="593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2000"/>
            <a:ext cx="4114800"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6019800"/>
          </a:xfrm>
        </p:spPr>
        <p:txBody>
          <a:bodyPr/>
          <a:lstStyle/>
          <a:p>
            <a:pPr marL="0" indent="0">
              <a:buNone/>
            </a:pPr>
            <a:r>
              <a:rPr lang="en-US" sz="2400" dirty="0" smtClean="0">
                <a:effectLst/>
              </a:rPr>
              <a:t>The Salvadoran Lutheran Church operated a refugee camp for internally displaced persons.  The camp, Fe y Esperanza, was home to hundreds of families. After the war, the church helped to relocate families.  </a:t>
            </a:r>
            <a:endParaRPr lang="en-US" sz="2400" dirty="0">
              <a:effectLst/>
            </a:endParaRPr>
          </a:p>
          <a:p>
            <a:pPr marL="0" indent="0">
              <a:buNone/>
            </a:pPr>
            <a:endParaRPr lang="en-US" sz="2400" dirty="0" smtClean="0">
              <a:effectLst/>
            </a:endParaRPr>
          </a:p>
          <a:p>
            <a:pPr marL="0" indent="0">
              <a:buNone/>
            </a:pPr>
            <a:endParaRPr lang="en-US" sz="2400" dirty="0">
              <a:effectLst/>
            </a:endParaRPr>
          </a:p>
          <a:p>
            <a:pPr marL="0" indent="0">
              <a:buNone/>
            </a:pPr>
            <a:endParaRPr lang="en-US" sz="2400" dirty="0" smtClean="0">
              <a:effectLst/>
            </a:endParaRPr>
          </a:p>
          <a:p>
            <a:pPr marL="0" indent="0">
              <a:buNone/>
            </a:pPr>
            <a:endParaRPr lang="en-US" sz="2400" dirty="0">
              <a:effectLst/>
            </a:endParaRPr>
          </a:p>
          <a:p>
            <a:pPr marL="0" indent="0">
              <a:buNone/>
            </a:pPr>
            <a:endParaRPr lang="en-US" sz="2400" dirty="0" smtClean="0">
              <a:effectLst/>
            </a:endParaRPr>
          </a:p>
          <a:p>
            <a:pPr marL="0" indent="0">
              <a:buNone/>
            </a:pPr>
            <a:endParaRPr lang="en-US" sz="2400" dirty="0" smtClean="0">
              <a:effectLst/>
            </a:endParaRPr>
          </a:p>
          <a:p>
            <a:pPr marL="0" indent="0">
              <a:buNone/>
            </a:pPr>
            <a:endParaRPr lang="en-US" sz="2400" dirty="0" smtClean="0">
              <a:effectLst/>
            </a:endParaRPr>
          </a:p>
          <a:p>
            <a:pPr marL="0" indent="0">
              <a:buNone/>
            </a:pPr>
            <a:r>
              <a:rPr lang="en-US" sz="2400" dirty="0" smtClean="0">
                <a:effectLst/>
              </a:rPr>
              <a:t>Today, a congregation continues to gather there and the land is being used for organic agriculture.  The buildings are being refurbished and are used for a variety of ministries and educational events.</a:t>
            </a:r>
            <a:endParaRPr lang="en-US" sz="2400" dirty="0">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2286000"/>
            <a:ext cx="3429000" cy="2571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201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3" name="Rectangle 3"/>
          <p:cNvSpPr>
            <a:spLocks noGrp="1" noChangeArrowheads="1"/>
          </p:cNvSpPr>
          <p:nvPr>
            <p:ph type="body" sz="half" idx="1"/>
          </p:nvPr>
        </p:nvSpPr>
        <p:spPr>
          <a:xfrm>
            <a:off x="457200" y="762000"/>
            <a:ext cx="8229600" cy="2286000"/>
          </a:xfrm>
        </p:spPr>
        <p:txBody>
          <a:bodyPr/>
          <a:lstStyle/>
          <a:p>
            <a:pPr eaLnBrk="1" hangingPunct="1">
              <a:buFont typeface="Symbol" pitchFamily="18" charset="2"/>
              <a:buNone/>
              <a:defRPr/>
            </a:pPr>
            <a:r>
              <a:rPr lang="en-US" dirty="0" smtClean="0"/>
              <a:t>Unceasing violence prompted both the government and the rebels to begin peace negotiations, under United Nations guidance.  The Peace Accords were signed in 1992.  Warring parties worked to transform themselves into political parties.</a:t>
            </a:r>
          </a:p>
          <a:p>
            <a:pPr eaLnBrk="1" hangingPunct="1">
              <a:defRPr/>
            </a:pPr>
            <a:endParaRPr lang="en-US" dirty="0" smtClean="0"/>
          </a:p>
        </p:txBody>
      </p:sp>
      <p:pic>
        <p:nvPicPr>
          <p:cNvPr id="14338" name="Picture 2" descr="http://www.hispanicallyspeakingnews.com/uploads/images/article-images/20_years_since_peace_agreements_in_el_salvad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361" y="419100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304800" y="0"/>
            <a:ext cx="8229600" cy="1371600"/>
          </a:xfrm>
        </p:spPr>
        <p:txBody>
          <a:bodyPr/>
          <a:lstStyle/>
          <a:p>
            <a:pPr eaLnBrk="1" hangingPunct="1">
              <a:defRPr/>
            </a:pPr>
            <a:r>
              <a:rPr lang="en-US" dirty="0" smtClean="0"/>
              <a:t>Effects of Civil War</a:t>
            </a:r>
          </a:p>
        </p:txBody>
      </p:sp>
      <p:sp>
        <p:nvSpPr>
          <p:cNvPr id="262147" name="Rectangle 3"/>
          <p:cNvSpPr>
            <a:spLocks noGrp="1" noChangeArrowheads="1"/>
          </p:cNvSpPr>
          <p:nvPr>
            <p:ph type="body" idx="1"/>
          </p:nvPr>
        </p:nvSpPr>
        <p:spPr>
          <a:xfrm>
            <a:off x="381000" y="1371600"/>
            <a:ext cx="8229600" cy="4114800"/>
          </a:xfrm>
        </p:spPr>
        <p:txBody>
          <a:bodyPr/>
          <a:lstStyle/>
          <a:p>
            <a:pPr eaLnBrk="1" hangingPunct="1">
              <a:defRPr/>
            </a:pPr>
            <a:r>
              <a:rPr lang="en-US" sz="2400" dirty="0" smtClean="0">
                <a:effectLst/>
              </a:rPr>
              <a:t>The 12-year civil war claimed the lives of 75,000 people.</a:t>
            </a:r>
            <a:r>
              <a:rPr lang="en-US" sz="2400" dirty="0" smtClean="0"/>
              <a:t> </a:t>
            </a:r>
          </a:p>
          <a:p>
            <a:pPr eaLnBrk="1" hangingPunct="1">
              <a:defRPr/>
            </a:pPr>
            <a:r>
              <a:rPr lang="en-US" sz="2400" dirty="0" smtClean="0"/>
              <a:t>600,000 were displaced inside the country</a:t>
            </a:r>
          </a:p>
          <a:p>
            <a:pPr eaLnBrk="1" hangingPunct="1">
              <a:defRPr/>
            </a:pPr>
            <a:r>
              <a:rPr lang="en-US" sz="2400" dirty="0" smtClean="0"/>
              <a:t>More than a million had gone into exile.</a:t>
            </a:r>
          </a:p>
          <a:p>
            <a:pPr eaLnBrk="1" hangingPunct="1">
              <a:defRPr/>
            </a:pPr>
            <a:r>
              <a:rPr lang="en-US" sz="2400" dirty="0" smtClean="0"/>
              <a:t>The </a:t>
            </a:r>
            <a:r>
              <a:rPr lang="en-US" sz="2400" dirty="0"/>
              <a:t>Salvadoran armed forces, de facto rulers of the country since 1932, </a:t>
            </a:r>
            <a:r>
              <a:rPr lang="en-US" sz="2400" dirty="0" smtClean="0"/>
              <a:t>were </a:t>
            </a:r>
            <a:r>
              <a:rPr lang="en-US" sz="2400" dirty="0"/>
              <a:t>removed from the political process.</a:t>
            </a:r>
          </a:p>
          <a:p>
            <a:pPr eaLnBrk="1" hangingPunct="1">
              <a:defRPr/>
            </a:pPr>
            <a:r>
              <a:rPr lang="en-US" sz="2400" dirty="0"/>
              <a:t>A new civilian police force </a:t>
            </a:r>
            <a:r>
              <a:rPr lang="en-US" sz="2400" dirty="0" smtClean="0"/>
              <a:t>was created </a:t>
            </a:r>
          </a:p>
          <a:p>
            <a:pPr eaLnBrk="1" hangingPunct="1">
              <a:defRPr/>
            </a:pPr>
            <a:r>
              <a:rPr lang="en-US" sz="2400" dirty="0" smtClean="0"/>
              <a:t>The former military government became the ARENA party, which tends to represent the interests of wealth and business.</a:t>
            </a:r>
            <a:endParaRPr lang="en-US" sz="2400" dirty="0"/>
          </a:p>
          <a:p>
            <a:pPr eaLnBrk="1" hangingPunct="1">
              <a:defRPr/>
            </a:pPr>
            <a:r>
              <a:rPr lang="en-US" sz="2400" dirty="0" smtClean="0"/>
              <a:t> The former guerillas formed the FMLN party, which tends to represent those who live in poverty and work the land.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094-Milagro"/>
          <p:cNvPicPr>
            <a:picLocks noChangeAspect="1" noChangeArrowheads="1"/>
          </p:cNvPicPr>
          <p:nvPr/>
        </p:nvPicPr>
        <p:blipFill>
          <a:blip r:embed="rId3">
            <a:extLst>
              <a:ext uri="{28A0092B-C50C-407E-A947-70E740481C1C}">
                <a14:useLocalDpi xmlns:a14="http://schemas.microsoft.com/office/drawing/2010/main" val="0"/>
              </a:ext>
            </a:extLst>
          </a:blip>
          <a:srcRect r="14713"/>
          <a:stretch>
            <a:fillRect/>
          </a:stretch>
        </p:blipFill>
        <p:spPr bwMode="auto">
          <a:xfrm>
            <a:off x="437243" y="1143000"/>
            <a:ext cx="3810000" cy="3024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2" name="Rectangle 6"/>
          <p:cNvSpPr>
            <a:spLocks noGrp="1" noChangeArrowheads="1"/>
          </p:cNvSpPr>
          <p:nvPr>
            <p:ph type="body" sz="half" idx="2"/>
          </p:nvPr>
        </p:nvSpPr>
        <p:spPr>
          <a:xfrm>
            <a:off x="4648200" y="381000"/>
            <a:ext cx="4038600" cy="5715000"/>
          </a:xfrm>
        </p:spPr>
        <p:txBody>
          <a:bodyPr/>
          <a:lstStyle/>
          <a:p>
            <a:pPr eaLnBrk="1" hangingPunct="1">
              <a:buFont typeface="Wingdings" pitchFamily="2" charset="2"/>
              <a:buNone/>
              <a:defRPr/>
            </a:pPr>
            <a:r>
              <a:rPr lang="en-US" sz="2800" dirty="0" smtClean="0">
                <a:solidFill>
                  <a:srgbClr val="FFC000"/>
                </a:solidFill>
                <a:latin typeface="+mj-lt"/>
              </a:rPr>
              <a:t>After the War</a:t>
            </a:r>
          </a:p>
          <a:p>
            <a:pPr marL="0" indent="0" eaLnBrk="1" hangingPunct="1">
              <a:buNone/>
              <a:defRPr/>
            </a:pPr>
            <a:r>
              <a:rPr lang="en-US" sz="2400" dirty="0" smtClean="0"/>
              <a:t>The Salvadoran Lutheran Church continued to walk with the poor</a:t>
            </a:r>
          </a:p>
          <a:p>
            <a:pPr eaLnBrk="1" hangingPunct="1">
              <a:defRPr/>
            </a:pPr>
            <a:r>
              <a:rPr lang="en-US" sz="2400" dirty="0" smtClean="0"/>
              <a:t>Speaking out on human rights and environmental issues</a:t>
            </a:r>
          </a:p>
          <a:p>
            <a:pPr eaLnBrk="1" hangingPunct="1">
              <a:defRPr/>
            </a:pPr>
            <a:r>
              <a:rPr lang="en-US" sz="2400" dirty="0" smtClean="0"/>
              <a:t>Running a health clinic, a homeless shelter and schools</a:t>
            </a:r>
          </a:p>
          <a:p>
            <a:pPr eaLnBrk="1" hangingPunct="1">
              <a:defRPr/>
            </a:pPr>
            <a:r>
              <a:rPr lang="en-US" sz="2400" dirty="0" smtClean="0"/>
              <a:t>Placing congregations in the most marginalized areas</a:t>
            </a:r>
          </a:p>
          <a:p>
            <a:pPr eaLnBrk="1" hangingPunct="1">
              <a:defRPr/>
            </a:pPr>
            <a:r>
              <a:rPr lang="en-US" sz="2400" dirty="0" smtClean="0"/>
              <a:t>Resettling refugees</a:t>
            </a:r>
          </a:p>
        </p:txBody>
      </p:sp>
      <p:sp>
        <p:nvSpPr>
          <p:cNvPr id="5" name="Rectangle 6"/>
          <p:cNvSpPr txBox="1">
            <a:spLocks noChangeArrowheads="1"/>
          </p:cNvSpPr>
          <p:nvPr/>
        </p:nvSpPr>
        <p:spPr bwMode="auto">
          <a:xfrm>
            <a:off x="308429" y="3218316"/>
            <a:ext cx="40386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pPr eaLnBrk="1" hangingPunct="1">
              <a:defRPr/>
            </a:pPr>
            <a:endParaRPr lang="en-US" sz="2400" kern="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57200" y="152400"/>
            <a:ext cx="8229600" cy="1371600"/>
          </a:xfrm>
        </p:spPr>
        <p:txBody>
          <a:bodyPr/>
          <a:lstStyle/>
          <a:p>
            <a:pPr eaLnBrk="1" hangingPunct="1">
              <a:defRPr/>
            </a:pPr>
            <a:r>
              <a:rPr lang="en-US" dirty="0" smtClean="0"/>
              <a:t>What does a look back teach us about El Salvador Today?</a:t>
            </a:r>
          </a:p>
        </p:txBody>
      </p:sp>
      <p:sp>
        <p:nvSpPr>
          <p:cNvPr id="457731" name="Rectangle 3"/>
          <p:cNvSpPr>
            <a:spLocks noGrp="1" noChangeArrowheads="1"/>
          </p:cNvSpPr>
          <p:nvPr>
            <p:ph type="body" idx="1"/>
          </p:nvPr>
        </p:nvSpPr>
        <p:spPr>
          <a:xfrm>
            <a:off x="381000" y="1676400"/>
            <a:ext cx="8229600" cy="4114800"/>
          </a:xfrm>
        </p:spPr>
        <p:txBody>
          <a:bodyPr/>
          <a:lstStyle/>
          <a:p>
            <a:pPr eaLnBrk="1" hangingPunct="1">
              <a:defRPr/>
            </a:pPr>
            <a:r>
              <a:rPr lang="en-US" dirty="0" smtClean="0"/>
              <a:t>Poverty and Unemployment</a:t>
            </a:r>
          </a:p>
          <a:p>
            <a:pPr eaLnBrk="1" hangingPunct="1">
              <a:defRPr/>
            </a:pPr>
            <a:r>
              <a:rPr lang="en-US" dirty="0" smtClean="0"/>
              <a:t>Land Issues</a:t>
            </a:r>
          </a:p>
          <a:p>
            <a:pPr eaLnBrk="1" hangingPunct="1">
              <a:defRPr/>
            </a:pPr>
            <a:r>
              <a:rPr lang="en-US" dirty="0" smtClean="0"/>
              <a:t>Gang Violence</a:t>
            </a:r>
          </a:p>
          <a:p>
            <a:pPr eaLnBrk="1" hangingPunct="1">
              <a:defRPr/>
            </a:pPr>
            <a:r>
              <a:rPr lang="en-US" dirty="0" smtClean="0"/>
              <a:t>Struggle with Globalization</a:t>
            </a:r>
          </a:p>
          <a:p>
            <a:pPr eaLnBrk="1" hangingPunct="1">
              <a:defRPr/>
            </a:pPr>
            <a:r>
              <a:rPr lang="en-US" dirty="0" smtClean="0"/>
              <a:t>Emigration</a:t>
            </a:r>
          </a:p>
          <a:p>
            <a:pPr eaLnBrk="1" hangingPunct="1">
              <a:defRPr/>
            </a:pPr>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381000" y="30480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endParaRPr lang="en-US"/>
          </a:p>
        </p:txBody>
      </p:sp>
      <p:sp>
        <p:nvSpPr>
          <p:cNvPr id="308229" name="Text Box 5"/>
          <p:cNvSpPr txBox="1">
            <a:spLocks noChangeArrowheads="1"/>
          </p:cNvSpPr>
          <p:nvPr/>
        </p:nvSpPr>
        <p:spPr bwMode="auto">
          <a:xfrm>
            <a:off x="304800" y="228600"/>
            <a:ext cx="86106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sz="3600" dirty="0">
                <a:solidFill>
                  <a:srgbClr val="FFC000"/>
                </a:solidFill>
                <a:latin typeface="+mj-lt"/>
              </a:rPr>
              <a:t>“These </a:t>
            </a:r>
            <a:r>
              <a:rPr lang="en-US" sz="3600" dirty="0" smtClean="0">
                <a:solidFill>
                  <a:srgbClr val="FFC000"/>
                </a:solidFill>
                <a:latin typeface="+mj-lt"/>
              </a:rPr>
              <a:t>people [of El Salvador] </a:t>
            </a:r>
            <a:r>
              <a:rPr lang="en-US" sz="3600" dirty="0">
                <a:solidFill>
                  <a:srgbClr val="FFC000"/>
                </a:solidFill>
                <a:latin typeface="+mj-lt"/>
              </a:rPr>
              <a:t>shake us up because they bring home to us that things are much worse in the world than we dared to imagine…if we allow them to share their suffering with us, they communicate some of their hope to us as well…and we recognize that there is something going on in the world that is more wonderful than we dared to imagine.”       </a:t>
            </a:r>
            <a:r>
              <a:rPr lang="en-US" sz="3600" dirty="0" smtClean="0">
                <a:solidFill>
                  <a:srgbClr val="FFC000"/>
                </a:solidFill>
                <a:latin typeface="+mj-lt"/>
              </a:rPr>
              <a:t>		</a:t>
            </a:r>
            <a:r>
              <a:rPr lang="en-US" sz="2500" dirty="0" smtClean="0">
                <a:latin typeface="Arial Rounded MT Bold" pitchFamily="34" charset="0"/>
              </a:rPr>
              <a:t>Dean </a:t>
            </a:r>
            <a:r>
              <a:rPr lang="en-US" sz="2500" dirty="0" err="1">
                <a:latin typeface="Arial Rounded MT Bold" pitchFamily="34" charset="0"/>
              </a:rPr>
              <a:t>Brackley</a:t>
            </a:r>
            <a:r>
              <a:rPr lang="en-US" sz="2500" dirty="0">
                <a:latin typeface="Arial Rounded MT Bold" pitchFamily="34" charset="0"/>
              </a:rPr>
              <a:t>  S.J.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8229"/>
                                        </p:tgtEl>
                                        <p:attrNameLst>
                                          <p:attrName>style.visibility</p:attrName>
                                        </p:attrNameLst>
                                      </p:cBhvr>
                                      <p:to>
                                        <p:strVal val="visible"/>
                                      </p:to>
                                    </p:set>
                                    <p:anim calcmode="lin" valueType="num">
                                      <p:cBhvr additive="base">
                                        <p:cTn id="7" dur="5000" fill="hold"/>
                                        <p:tgtEl>
                                          <p:spTgt spid="308229"/>
                                        </p:tgtEl>
                                        <p:attrNameLst>
                                          <p:attrName>ppt_x</p:attrName>
                                        </p:attrNameLst>
                                      </p:cBhvr>
                                      <p:tavLst>
                                        <p:tav tm="0">
                                          <p:val>
                                            <p:strVal val="#ppt_x"/>
                                          </p:val>
                                        </p:tav>
                                        <p:tav tm="100000">
                                          <p:val>
                                            <p:strVal val="#ppt_x"/>
                                          </p:val>
                                        </p:tav>
                                      </p:tavLst>
                                    </p:anim>
                                    <p:anim calcmode="lin" valueType="num">
                                      <p:cBhvr additive="base">
                                        <p:cTn id="8" dur="5000" fill="hold"/>
                                        <p:tgtEl>
                                          <p:spTgt spid="308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8786" y="7257"/>
            <a:ext cx="5143500" cy="6858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962400" cy="29718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57" y="2946400"/>
            <a:ext cx="2591443" cy="38862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547"/>
          <a:stretch/>
        </p:blipFill>
        <p:spPr>
          <a:xfrm>
            <a:off x="6941372" y="7257"/>
            <a:ext cx="2202627" cy="3650343"/>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21546"/>
          <a:stretch/>
        </p:blipFill>
        <p:spPr>
          <a:xfrm>
            <a:off x="7248070" y="3657600"/>
            <a:ext cx="1895929" cy="32221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2213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americas"/>
          <p:cNvPicPr>
            <a:picLocks noChangeAspect="1" noChangeArrowheads="1"/>
          </p:cNvPicPr>
          <p:nvPr/>
        </p:nvPicPr>
        <p:blipFill>
          <a:blip r:embed="rId3">
            <a:extLst>
              <a:ext uri="{28A0092B-C50C-407E-A947-70E740481C1C}">
                <a14:useLocalDpi xmlns:a14="http://schemas.microsoft.com/office/drawing/2010/main" val="0"/>
              </a:ext>
            </a:extLst>
          </a:blip>
          <a:srcRect l="4727" t="4178" r="5450" b="7050"/>
          <a:stretch>
            <a:fillRect/>
          </a:stretch>
        </p:blipFill>
        <p:spPr bwMode="auto">
          <a:xfrm>
            <a:off x="4648200" y="152400"/>
            <a:ext cx="4343400"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ChangeArrowheads="1"/>
          </p:cNvSpPr>
          <p:nvPr/>
        </p:nvSpPr>
        <p:spPr bwMode="auto">
          <a:xfrm>
            <a:off x="6172200" y="3200400"/>
            <a:ext cx="762000" cy="6096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2" descr="ElSalvador_ma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162" y="381001"/>
            <a:ext cx="4618136"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8162" y="2438400"/>
            <a:ext cx="1900238" cy="381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El Salvador</a:t>
            </a:r>
            <a:endParaRPr lang="en-US" dirty="0"/>
          </a:p>
        </p:txBody>
      </p:sp>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78" b="55300" l="20194" r="63651">
                        <a14:foregroundMark x1="23910" y1="41732" x2="20517" y2="42156"/>
                        <a14:foregroundMark x1="21082" y1="43004" x2="20194" y2="54452"/>
                        <a14:foregroundMark x1="21648" y1="54452" x2="63409" y2="54452"/>
                        <a14:foregroundMark x1="55816" y1="36644" x2="63409" y2="37916"/>
                        <a14:foregroundMark x1="62520" y1="38764" x2="63086" y2="54028"/>
                      </a14:backgroundRemoval>
                    </a14:imgEffect>
                  </a14:imgLayer>
                </a14:imgProps>
              </a:ext>
              <a:ext uri="{28A0092B-C50C-407E-A947-70E740481C1C}">
                <a14:useLocalDpi xmlns:a14="http://schemas.microsoft.com/office/drawing/2010/main" val="0"/>
              </a:ext>
            </a:extLst>
          </a:blip>
          <a:srcRect l="20371" r="36455" b="44444"/>
          <a:stretch/>
        </p:blipFill>
        <p:spPr>
          <a:xfrm>
            <a:off x="2590800" y="3044371"/>
            <a:ext cx="2220686" cy="3810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45419" y="4349206"/>
            <a:ext cx="2857484" cy="1200329"/>
          </a:xfrm>
          <a:prstGeom prst="rect">
            <a:avLst/>
          </a:prstGeom>
          <a:noFill/>
        </p:spPr>
        <p:txBody>
          <a:bodyPr wrap="square" rtlCol="0">
            <a:spAutoFit/>
          </a:bodyPr>
          <a:lstStyle/>
          <a:p>
            <a:r>
              <a:rPr lang="en-US" sz="3600" dirty="0" smtClean="0">
                <a:solidFill>
                  <a:srgbClr val="FFC000"/>
                </a:solidFill>
              </a:rPr>
              <a:t>A look back…</a:t>
            </a: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492"/>
          <a:stretch/>
        </p:blipFill>
        <p:spPr>
          <a:xfrm>
            <a:off x="0" y="156434"/>
            <a:ext cx="4572717" cy="661851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088" t="3386"/>
          <a:stretch/>
        </p:blipFill>
        <p:spPr>
          <a:xfrm>
            <a:off x="5791200" y="2529521"/>
            <a:ext cx="2613118" cy="421236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381" t="55661" r="63016" b="22170"/>
          <a:stretch/>
        </p:blipFill>
        <p:spPr>
          <a:xfrm>
            <a:off x="4953000" y="228600"/>
            <a:ext cx="3149600" cy="2128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8694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jeffdonofrio.net/DNA/Genetic%20Maps/mtDNA%20Migration%20Pattern.jpg"/>
          <p:cNvPicPr>
            <a:picLocks noChangeAspect="1" noChangeArrowheads="1"/>
          </p:cNvPicPr>
          <p:nvPr/>
        </p:nvPicPr>
        <p:blipFill rotWithShape="1">
          <a:blip r:embed="rId2">
            <a:extLst>
              <a:ext uri="{28A0092B-C50C-407E-A947-70E740481C1C}">
                <a14:useLocalDpi xmlns:a14="http://schemas.microsoft.com/office/drawing/2010/main" val="0"/>
              </a:ext>
            </a:extLst>
          </a:blip>
          <a:srcRect l="5394" t="4214" r="6104" b="10636"/>
          <a:stretch/>
        </p:blipFill>
        <p:spPr bwMode="auto">
          <a:xfrm>
            <a:off x="304800" y="1582057"/>
            <a:ext cx="6324600" cy="4687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XipeTo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124200"/>
            <a:ext cx="2371725"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381000"/>
            <a:ext cx="7924800" cy="769441"/>
          </a:xfrm>
          <a:prstGeom prst="rect">
            <a:avLst/>
          </a:prstGeom>
          <a:noFill/>
        </p:spPr>
        <p:txBody>
          <a:bodyPr wrap="square" rtlCol="0">
            <a:spAutoFit/>
          </a:bodyPr>
          <a:lstStyle/>
          <a:p>
            <a:r>
              <a:rPr lang="en-US" sz="4400" dirty="0" smtClean="0">
                <a:solidFill>
                  <a:srgbClr val="FFFF00"/>
                </a:solidFill>
                <a:latin typeface="+mj-lt"/>
              </a:rPr>
              <a:t>The Indigenous Peoples</a:t>
            </a:r>
            <a:endParaRPr lang="en-US" sz="4400" dirty="0">
              <a:solidFill>
                <a:srgbClr val="FFFF00"/>
              </a:solidFill>
              <a:latin typeface="+mj-lt"/>
            </a:endParaRPr>
          </a:p>
        </p:txBody>
      </p:sp>
    </p:spTree>
    <p:extLst>
      <p:ext uri="{BB962C8B-B14F-4D97-AF65-F5344CB8AC3E}">
        <p14:creationId xmlns:p14="http://schemas.microsoft.com/office/powerpoint/2010/main" val="629964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El Salvado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71600" y="3200400"/>
            <a:ext cx="6645441" cy="3452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381000"/>
            <a:ext cx="8534400" cy="2954655"/>
          </a:xfrm>
          <a:prstGeom prst="rect">
            <a:avLst/>
          </a:prstGeom>
        </p:spPr>
        <p:txBody>
          <a:bodyPr wrap="square">
            <a:spAutoFit/>
          </a:bodyPr>
          <a:lstStyle/>
          <a:p>
            <a:r>
              <a:rPr lang="en-US" sz="2400" dirty="0" smtClean="0"/>
              <a:t>Before the Spanish conquest, the area now known as El Salvador consisted of three indigenous states and several principalities.  The western part of the country was governed by the </a:t>
            </a:r>
            <a:r>
              <a:rPr lang="en-US" sz="2400" dirty="0" err="1" smtClean="0"/>
              <a:t>Pipils</a:t>
            </a:r>
            <a:r>
              <a:rPr lang="en-US" sz="2400" dirty="0" smtClean="0"/>
              <a:t>, a </a:t>
            </a:r>
            <a:r>
              <a:rPr lang="en-US" sz="2400" dirty="0" err="1" smtClean="0"/>
              <a:t>Nahua</a:t>
            </a:r>
            <a:r>
              <a:rPr lang="en-US" sz="2400" dirty="0" smtClean="0"/>
              <a:t> nomadic people from central Mexico.  North of the </a:t>
            </a:r>
            <a:r>
              <a:rPr lang="en-US" sz="2400" dirty="0" err="1" smtClean="0"/>
              <a:t>Lempa</a:t>
            </a:r>
            <a:r>
              <a:rPr lang="en-US" sz="2400" dirty="0" smtClean="0"/>
              <a:t> River, the </a:t>
            </a:r>
            <a:r>
              <a:rPr lang="en-US" sz="2400" dirty="0" err="1" smtClean="0"/>
              <a:t>Chortis</a:t>
            </a:r>
            <a:r>
              <a:rPr lang="en-US" sz="2400" dirty="0" smtClean="0"/>
              <a:t> Maya ruled.  Their culture was similar to the Aztec and Mayan peoples.  The east was governed by the </a:t>
            </a:r>
            <a:r>
              <a:rPr lang="en-US" sz="2400" dirty="0" err="1" smtClean="0"/>
              <a:t>Lencas</a:t>
            </a:r>
            <a:r>
              <a:rPr lang="en-US" sz="2400" dirty="0" smtClean="0"/>
              <a:t>.</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7470"/>
            <a:ext cx="4572000" cy="4893647"/>
          </a:xfrm>
          <a:prstGeom prst="rect">
            <a:avLst/>
          </a:prstGeom>
        </p:spPr>
        <p:txBody>
          <a:bodyPr>
            <a:spAutoFit/>
          </a:bodyPr>
          <a:lstStyle/>
          <a:p>
            <a:r>
              <a:rPr lang="en-US" sz="2400" dirty="0" smtClean="0">
                <a:latin typeface="+mn-lt"/>
              </a:rPr>
              <a:t>In 1524, Pedro de Alvarado was the first to attempt exert Spanish control over what is now El Salvador.  He was repelled by </a:t>
            </a:r>
            <a:r>
              <a:rPr lang="en-US" sz="2400" dirty="0" err="1" smtClean="0">
                <a:latin typeface="+mn-lt"/>
              </a:rPr>
              <a:t>Pipil</a:t>
            </a:r>
            <a:r>
              <a:rPr lang="en-US" sz="2400" dirty="0" smtClean="0">
                <a:latin typeface="+mn-lt"/>
              </a:rPr>
              <a:t> warriors, but was eventually successful in 1525.  He conquered the </a:t>
            </a:r>
            <a:r>
              <a:rPr lang="en-US" sz="2400" dirty="0" err="1" smtClean="0">
                <a:latin typeface="+mn-lt"/>
              </a:rPr>
              <a:t>Pipil</a:t>
            </a:r>
            <a:r>
              <a:rPr lang="en-US" sz="2400" dirty="0" smtClean="0">
                <a:latin typeface="+mn-lt"/>
              </a:rPr>
              <a:t> capital, Cuscatl</a:t>
            </a:r>
            <a:r>
              <a:rPr lang="en-US" sz="2400" dirty="0" smtClean="0">
                <a:latin typeface="+mn-lt"/>
                <a:cs typeface="Times New Roman"/>
              </a:rPr>
              <a:t>án and renamed the district “El Salvador” (“The Savior”).  It was under the </a:t>
            </a:r>
            <a:r>
              <a:rPr lang="en-US" sz="2400" dirty="0" err="1" smtClean="0">
                <a:latin typeface="+mn-lt"/>
                <a:cs typeface="Times New Roman"/>
              </a:rPr>
              <a:t>Audiencia</a:t>
            </a:r>
            <a:r>
              <a:rPr lang="en-US" sz="2400" dirty="0" smtClean="0">
                <a:latin typeface="+mn-lt"/>
                <a:cs typeface="Times New Roman"/>
              </a:rPr>
              <a:t> of Mexico, then Panama and then </a:t>
            </a:r>
            <a:r>
              <a:rPr lang="en-US" sz="2400" dirty="0" smtClean="0">
                <a:latin typeface="+mn-lt"/>
              </a:rPr>
              <a:t>Guatemala (all under Spain).</a:t>
            </a:r>
            <a:endParaRPr lang="en-US" sz="2400" dirty="0">
              <a:latin typeface="+mn-lt"/>
            </a:endParaRPr>
          </a:p>
        </p:txBody>
      </p:sp>
      <p:pic>
        <p:nvPicPr>
          <p:cNvPr id="1026" name="Picture 2" descr="http://www.biografiasyvidas.com/biografia/a/fotos/alvara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126" y="1828800"/>
            <a:ext cx="3418717" cy="3428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33614" y="79499"/>
            <a:ext cx="8229600" cy="1371600"/>
          </a:xfrm>
        </p:spPr>
        <p:txBody>
          <a:bodyPr/>
          <a:lstStyle/>
          <a:p>
            <a:pPr algn="l"/>
            <a:r>
              <a:rPr lang="en-US" dirty="0" smtClean="0"/>
              <a:t>The Spanish Conquest</a:t>
            </a:r>
            <a:endParaRPr lang="en-US" dirty="0"/>
          </a:p>
        </p:txBody>
      </p:sp>
    </p:spTree>
    <p:extLst>
      <p:ext uri="{BB962C8B-B14F-4D97-AF65-F5344CB8AC3E}">
        <p14:creationId xmlns:p14="http://schemas.microsoft.com/office/powerpoint/2010/main" val="629964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4881</TotalTime>
  <Words>1356</Words>
  <Application>Microsoft Office PowerPoint</Application>
  <PresentationFormat>On-screen Show (4:3)</PresentationFormat>
  <Paragraphs>125</Paragraphs>
  <Slides>36</Slides>
  <Notes>24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Textured</vt:lpstr>
      <vt:lpstr>Our Brothers and Sisters in  El Salvador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Spanish Conquest</vt:lpstr>
      <vt:lpstr>The Land</vt:lpstr>
      <vt:lpstr>PowerPoint Presentation</vt:lpstr>
      <vt:lpstr>PowerPoint Presentation</vt:lpstr>
      <vt:lpstr>Oligarchy &amp; Military Rule</vt:lpstr>
      <vt:lpstr>La Matanza</vt:lpstr>
      <vt:lpstr>PowerPoint Presentation</vt:lpstr>
      <vt:lpstr>PowerPoint Presentation</vt:lpstr>
      <vt:lpstr>PowerPoint Presentation</vt:lpstr>
      <vt:lpstr>PowerPoint Presentation</vt:lpstr>
      <vt:lpstr>PowerPoint Presentation</vt:lpstr>
      <vt:lpstr>PowerPoint Presentation</vt:lpstr>
      <vt:lpstr>On March 24, 1980, Archbishop Romero was assassinated while saying mass in San Salvador.  The Sunday before he had called on soldiers to disobey orders received to kill innocent civilians.</vt:lpstr>
      <vt:lpstr>PowerPoint Presentation</vt:lpstr>
      <vt:lpstr>PowerPoint Presentation</vt:lpstr>
      <vt:lpstr>Civilian Atrocities </vt:lpstr>
      <vt:lpstr>PowerPoint Presentation</vt:lpstr>
      <vt:lpstr>PowerPoint Presentation</vt:lpstr>
      <vt:lpstr>PowerPoint Presentation</vt:lpstr>
      <vt:lpstr>PowerPoint Presentation</vt:lpstr>
      <vt:lpstr>Salvadoran Lutheran Church:  During the war</vt:lpstr>
      <vt:lpstr>The Subversive  Cross</vt:lpstr>
      <vt:lpstr>PowerPoint Presentation</vt:lpstr>
      <vt:lpstr>PowerPoint Presentation</vt:lpstr>
      <vt:lpstr>Effects of Civil War</vt:lpstr>
      <vt:lpstr>PowerPoint Presentation</vt:lpstr>
      <vt:lpstr>What does a look back teach us about El Salvador Today?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Fraser</dc:creator>
  <cp:lastModifiedBy>Linda Muth</cp:lastModifiedBy>
  <cp:revision>159</cp:revision>
  <dcterms:created xsi:type="dcterms:W3CDTF">2005-03-14T10:46:06Z</dcterms:created>
  <dcterms:modified xsi:type="dcterms:W3CDTF">2013-08-26T15:20:33Z</dcterms:modified>
</cp:coreProperties>
</file>